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8"/>
    <p:sldMasterId id="2147483648" r:id="rId9"/>
  </p:sldMasterIdLst>
  <p:notesMasterIdLst>
    <p:notesMasterId r:id="rId15"/>
  </p:notesMasterIdLst>
  <p:sldIdLst>
    <p:sldId id="2147468609" r:id="rId10"/>
    <p:sldId id="2147483289" r:id="rId11"/>
    <p:sldId id="2147479869" r:id="rId12"/>
    <p:sldId id="2147483270" r:id="rId13"/>
    <p:sldId id="2147483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C34005-ACB2-786C-2ABC-864BD2ABD423}" name="Arnold, Scott" initials="AS" userId="S::scottarnold@tgh.org::203efaef-9f9d-467f-82e7-2fea4a52ca65" providerId="AD"/>
  <p188:author id="{3044085E-F350-82D2-ADB2-4DECD322C412}" name="Patel, Nishit" initials="NP" userId="S::nishitpatel@tgh.org::bad68a8e-7653-451f-b5f1-1d45d07d2358" providerId="AD"/>
  <p188:author id="{E0891F7E-3B5D-0CFF-5F6B-967812A185CE}" name="Susanne Spellacy" initials="SS" userId="S::sspellacy@fkq.com::14a6b00c-5165-4a5d-8196-024684140037" providerId="AD"/>
  <p188:author id="{EF55B4F7-30D3-AB05-80C7-07B2ECF6C9BD}" name="Nishit Patel" initials="" userId="S::nishit@usf.edu::e78d972b-d6dd-4d7e-8d60-455e441091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C565"/>
    <a:srgbClr val="0F6A39"/>
    <a:srgbClr val="FFF353"/>
    <a:srgbClr val="E2568C"/>
    <a:srgbClr val="578EDB"/>
    <a:srgbClr val="000000"/>
    <a:srgbClr val="425E7C"/>
    <a:srgbClr val="E9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4"/>
    <p:restoredTop sz="94691"/>
  </p:normalViewPr>
  <p:slideViewPr>
    <p:cSldViewPr snapToGrid="0">
      <p:cViewPr varScale="1">
        <p:scale>
          <a:sx n="103" d="100"/>
          <a:sy n="103" d="100"/>
        </p:scale>
        <p:origin x="11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4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207F6-F0C6-1C4D-B6BD-325BF732A83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725C1-42FD-3141-AEF8-EB254DBC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8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DD257-AF56-4550-8A7E-9CF3BE093B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 </a:t>
            </a:r>
            <a:r>
              <a:rPr lang="en-US" err="1"/>
              <a:t>Mgmt</a:t>
            </a:r>
            <a:endParaRPr lang="en-US"/>
          </a:p>
          <a:p>
            <a:r>
              <a:rPr lang="en-US"/>
              <a:t>PSI</a:t>
            </a:r>
          </a:p>
          <a:p>
            <a:r>
              <a:rPr lang="en-US" err="1"/>
              <a:t>MRISync</a:t>
            </a:r>
            <a:endParaRPr lang="en-US"/>
          </a:p>
          <a:p>
            <a:r>
              <a:rPr lang="en-US"/>
              <a:t>Ambient </a:t>
            </a:r>
          </a:p>
          <a:p>
            <a:r>
              <a:rPr lang="en-US" err="1"/>
              <a:t>Inbasket</a:t>
            </a:r>
            <a:endParaRPr lang="en-US"/>
          </a:p>
          <a:p>
            <a:r>
              <a:rPr lang="en-US"/>
              <a:t>IP</a:t>
            </a:r>
          </a:p>
          <a:p>
            <a:r>
              <a:rPr lang="en-US"/>
              <a:t>Sepsis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725C1-42FD-3141-AEF8-EB254DBCEB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A15DB-6EC6-1EA2-D53A-359E5991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E32CB-CE3A-A110-AEFB-8EBB0049A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05A8F-0821-1017-0399-B03BBB4A3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306FE-3290-7F0A-C44F-AEA3781E7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3AD1B-C570-4C30-ABF6-798C6390F8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3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3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3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3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3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emf"/><Relationship Id="rId4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emf"/><Relationship Id="rId4" Type="http://schemas.openxmlformats.org/officeDocument/2006/relationships/image" Target="../media/image6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44FBFA83-D31B-13A8-808F-423097D0D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0D8388-36DB-82A3-5A2E-12F6348B9841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A7E40-C5CF-714B-431E-0F6DA4DC7F93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ky, outdoor, boat, harbor&#10;&#10;Description automatically generated">
            <a:extLst>
              <a:ext uri="{FF2B5EF4-FFF2-40B4-BE49-F238E27FC236}">
                <a16:creationId xmlns:a16="http://schemas.microsoft.com/office/drawing/2014/main" id="{95CA0E1D-441A-0E4D-8915-4F625E9D5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40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170745" y="1975740"/>
            <a:ext cx="6036757" cy="1661993"/>
          </a:xfrm>
        </p:spPr>
        <p:txBody>
          <a:bodyPr wrap="square" lIns="0" tIns="0" rIns="0" bIns="0" anchor="b">
            <a:sp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EC6601-1417-E86C-A5B3-DF9CA77DCD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704080" y="1041997"/>
            <a:ext cx="4553491" cy="517065"/>
          </a:xfrm>
          <a:solidFill>
            <a:schemeClr val="bg2"/>
          </a:solidFill>
        </p:spPr>
        <p:txBody>
          <a:bodyPr wrap="none" lIns="457200" tIns="91440" rIns="91440" bIns="9144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638139-BBF3-94DC-27DA-4B275BE4B1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70744" y="5440415"/>
            <a:ext cx="5356192" cy="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46A30-08A4-14E6-3B03-16E89C2454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95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973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30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30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3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01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91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47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19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325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25326-65AC-25E1-9CA0-84B710271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7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1185D-F0BE-5997-8F7A-D233472A41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2F090-49DA-2FF8-9CD3-53C3AE340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944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746684-33D0-BAC5-ED6B-5B2E96744C23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5" name="Picture 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5CDF3337-D675-426E-A62F-154E571114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500659-BF9A-1805-4A30-4C91DF44068F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02CE5E-B975-5E61-42EF-6A4ED540585F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186153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342900" indent="-230188">
              <a:buFont typeface="Arial" panose="020B0604020202020204" pitchFamily="34" charset="0"/>
              <a:buChar char="•"/>
              <a:defRPr/>
            </a:lvl3pPr>
            <a:lvl4pPr marL="571500" indent="-223838">
              <a:buFont typeface="Arial" panose="020B0604020202020204" pitchFamily="34" charset="0"/>
              <a:buChar char="›"/>
              <a:defRPr/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 err="1"/>
              <a:t>Asdfasdf</a:t>
            </a:r>
            <a:endParaRPr lang="en-US"/>
          </a:p>
          <a:p>
            <a:pPr lvl="2"/>
            <a:r>
              <a:rPr lang="en-US" err="1"/>
              <a:t>Asdf</a:t>
            </a:r>
            <a:endParaRPr lang="en-US"/>
          </a:p>
          <a:p>
            <a:pPr lvl="3"/>
            <a:r>
              <a:rPr lang="en-US" err="1"/>
              <a:t>Asdf</a:t>
            </a:r>
            <a:endParaRPr lang="en-US"/>
          </a:p>
          <a:p>
            <a:pPr lvl="4"/>
            <a:r>
              <a:rPr lang="en-US" err="1"/>
              <a:t>asdf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E4C5-2D92-4E49-898E-4E51FBF819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B4074-5B9F-AF4E-8047-8FA5A563ABB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B95D7A-35BC-D846-B841-FB52C93461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0565F1-7935-424F-B0E0-5E5035EAD2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2786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8CC126-73C9-4629-F3F8-3E7FDB29DB7C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9" name="Picture 8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4CE3CB14-1A44-1533-8A94-4F684EDD0A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419F04-6AEF-9F57-A85F-6816809F7A52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100044-5108-5837-80B2-D764988A1267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753871"/>
            <a:ext cx="5020109" cy="3950251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4E4CC-589D-0275-C60E-0A6AEE5FD3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03B520-53CB-33A6-8C8E-E415DCBEF3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C5B7CE-C012-8ABC-1A68-99201F51BE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E0F6C2-489E-FF43-3C1D-18A6ADFB68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6308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"/>
            <a:ext cx="5374888" cy="6857999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6008851" cy="535531"/>
          </a:xfrm>
        </p:spPr>
        <p:txBody>
          <a:bodyPr wrap="square"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4E4CC-589D-0275-C60E-0A6AEE5FD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80F342-7C85-60CB-92CD-16022138BA0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900577-FE67-21BA-FFFD-359C6FE190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6DE795-850E-8654-E966-AF19A1FD02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426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D42AC8-804F-0FAF-B437-58C62E087975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6" name="Picture 5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AC907E02-99A3-E3C7-2C29-F098B1ABD6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04C7D2-47A2-D784-C040-B7D66E52EF05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4A5F44-B510-34D0-8D94-3EF60757A2D5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846AF5-DB92-6F46-9F02-EC675FB79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4959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CBD2-AE3D-773E-EC40-2D5760252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82DD63-32C1-7004-0AAD-43D5349AF3C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8DF1FC-E8B5-31B0-E60A-D0EEC7225F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2355A8-8C7A-ADE9-7525-0C533638FD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1485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86A7B75B-BF0E-C368-3E49-5809432E8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AA3A87-64BA-8512-09D3-7D073BB96BE6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E6CFF-A6BC-508A-9AD8-49DAA35775B2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186153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342900" indent="-230188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71500" indent="-227013"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 err="1"/>
              <a:t>Asdfasdf</a:t>
            </a:r>
            <a:endParaRPr lang="en-US"/>
          </a:p>
          <a:p>
            <a:pPr lvl="2"/>
            <a:r>
              <a:rPr lang="en-US" err="1"/>
              <a:t>Asdf</a:t>
            </a:r>
            <a:endParaRPr lang="en-US"/>
          </a:p>
          <a:p>
            <a:pPr lvl="3"/>
            <a:r>
              <a:rPr lang="en-US" err="1"/>
              <a:t>Asdf</a:t>
            </a:r>
            <a:endParaRPr lang="en-US"/>
          </a:p>
          <a:p>
            <a:pPr lvl="4"/>
            <a:r>
              <a:rPr lang="en-US" err="1"/>
              <a:t>asdf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E5A1C-2AF4-4C4D-BDBD-0A7DA889AC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4F1B35-51B7-5068-451B-A946F077A36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87C199-1769-56E3-96DB-61478EC366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DC8D83-C624-48D9-886A-118FC9BB72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2775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514E9E0-4D05-8336-12A6-968169F85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31ED43-168C-2412-3423-FCC000336232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3ABFE5-51CA-FD43-ECC0-E5B9733013D8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53871"/>
            <a:ext cx="5020109" cy="395025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67892-9D13-4A27-40C0-F03623DCD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688780-68BC-5EF2-5F7C-9BEC8D90D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FB174-8C53-8741-037E-94D8510C3A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EEFDAF-7D48-6284-0971-1C5CCA8515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57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0"/>
            <a:ext cx="5374889" cy="685193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5986549" cy="535531"/>
          </a:xfrm>
        </p:spPr>
        <p:txBody>
          <a:bodyPr wrap="square"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67892-9D13-4A27-40C0-F03623DCD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436721-BD8F-01C0-520C-E4C9462172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A4F1EB-90F7-D3B5-CBA0-6B75C856AA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9DB011-3CE6-FB90-A93C-DA44AA1913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8567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C25D1E92-708F-2F0A-8AC4-399732DB8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ED8397-2135-89FA-B0F8-DF504B4A3E16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5BAFA-4852-63AF-1F3E-03522C0800B8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50BC39-632F-FD49-AA77-5607B8D741A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7144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CBDBA-7795-5B76-F259-F934A745C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8D6EDD-30C0-7108-5264-1D2EF0D241D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F09C5C-DBD1-8004-916D-3DF86469C3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ED5F62-4D60-6AD7-74DC-AA966BA25F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556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16A702EC-68F9-7DCB-A864-8BDF7E9D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DF92A0-1BE7-CB34-18E4-77FD4A4D52BD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0A810-9B55-F9E4-8B7C-B613A74C6386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2463" y="1729739"/>
            <a:ext cx="5673969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D6876-6A0E-E145-A323-9EEA02548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046" y="1729739"/>
            <a:ext cx="5736493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1274"/>
            <a:ext cx="11363500" cy="535531"/>
          </a:xfrm>
          <a:noFill/>
        </p:spPr>
        <p:txBody>
          <a:bodyPr wrap="square" lIns="91440" tIns="45720" rIns="91440" bIns="45720" anchor="ctr" anchorCtr="0">
            <a:sp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11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8732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8F0B1-E4F0-0667-25F4-8C8307967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E453B7C-80AE-07CD-C6B5-A5C1019052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E5EB1D-0A1F-1700-5973-AAB9050A84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F37BB-7D1E-2D91-618B-5E29A6C6A5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80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CBF21-8305-F8B5-A7AA-35703AD6E2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34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0F0429-27EB-FF8C-9C0D-25727CD918A0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1" name="Picture 10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80ACF140-56B9-E8BD-AE35-7598C3406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DF7BAE-38A8-B5B1-7D68-9F3A573255D1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D2D627-0A51-8702-F862-BDF0CD54D42D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591"/>
            <a:ext cx="12191999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424732"/>
          </a:xfrm>
        </p:spPr>
        <p:txBody>
          <a:bodyPr>
            <a:sp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DBD3F-ED32-DB63-6A80-6112E8C9AC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E31C5A-6E33-7BCE-15B5-00B28ACE7AB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7B517D-E35E-F896-79EB-72C5D00CA4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59E52A-3868-96B0-6B17-F197DD6352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9429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BCF699-B785-CBE6-2EAE-163E335F6712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1" name="Picture 10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EF574BAA-CDDD-3033-D307-E6C30963C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171896-D3EE-D303-E296-4280F4499263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D6F65F-8513-D536-F2E9-1DD1A6DBC5F9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92795A-BCA3-D54B-8A9B-E73E7A08F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61798"/>
            <a:ext cx="5020109" cy="3942324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50591"/>
            <a:ext cx="12191999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79115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0917A-C55C-F184-2D2C-8B93496B2D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E1E6F-191F-F288-2508-1C308B9A489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4C41E9-0524-941C-219D-F7E3787CCA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D8DFF1-E286-C3F6-A207-531403DF2B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5862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Ligh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02C079-4741-267C-2F82-467AAA759FB0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2" name="Picture 11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BCCCB8DC-D7E1-5AD2-640D-2C79E6410C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DD9F7F-89CF-7E77-51DA-0E997484DE2C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C857B5-482D-2BDE-8D3F-6C89E3F10616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9751" y="1714499"/>
            <a:ext cx="5689600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574" y="1714499"/>
            <a:ext cx="5744308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0591"/>
            <a:ext cx="12191998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4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987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E7632-C2FA-C159-5362-1DA2AB3C4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2D635D-E70E-CE91-EEB8-80EF599E72D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54F67F-B8F5-5DB5-508C-D2381C21724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B892C-009C-D175-2348-F239F33599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7409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B6C71BA-29AD-0749-9555-1BD1EA22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56"/>
            <a:ext cx="12192000" cy="68438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4469331" y="4312314"/>
            <a:ext cx="3253338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251" y="2828836"/>
            <a:ext cx="11363500" cy="1200329"/>
          </a:xfrm>
        </p:spPr>
        <p:txBody>
          <a:bodyPr wrap="square" lIns="0" anchor="b">
            <a:spAutoFit/>
          </a:bodyPr>
          <a:lstStyle>
            <a:lvl1pPr algn="ctr">
              <a:defRPr sz="8000" b="1">
                <a:solidFill>
                  <a:schemeClr val="bg1"/>
                </a:solidFill>
                <a:effectLst>
                  <a:outerShdw blurRad="2540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137381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A305-FCC1-9FA9-7C31-2F4B19D5B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072" y="464457"/>
            <a:ext cx="9575307" cy="1226231"/>
          </a:xfrm>
        </p:spPr>
        <p:txBody>
          <a:bodyPr lIns="0" tIns="0" rIns="0" bIns="0" anchor="t">
            <a:normAutofit/>
          </a:bodyPr>
          <a:lstStyle>
            <a:lvl1pPr>
              <a:defRPr sz="3200">
                <a:solidFill>
                  <a:srgbClr val="406782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812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D79E-DDE3-DD52-190D-577ECA7F7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4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819FB-7FB9-FAE0-629E-9AAE740BEC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90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655AD-9256-4919-B348-C5B246AB4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1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82319-AADF-FB09-5839-6BC591050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02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6A800-6B82-57A5-81DA-779897DA9D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45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2E3CF-9369-C89C-733F-9F6001818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2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92FAD-3ABC-17E6-84FD-CE017C403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- 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DAB681E-85CD-70C5-48ED-A477A40AA7FD}"/>
              </a:ext>
            </a:extLst>
          </p:cNvPr>
          <p:cNvGrpSpPr/>
          <p:nvPr userDrawn="1"/>
        </p:nvGrpSpPr>
        <p:grpSpPr>
          <a:xfrm flipH="1">
            <a:off x="5124662" y="1930070"/>
            <a:ext cx="7067338" cy="4932071"/>
            <a:chOff x="4114799" y="1939572"/>
            <a:chExt cx="7067338" cy="4932071"/>
          </a:xfrm>
        </p:grpSpPr>
        <p:pic>
          <p:nvPicPr>
            <p:cNvPr id="15" name="Picture 1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0F5116CC-6BAD-6A4B-620B-404F68AFB0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8851"/>
            <a:stretch/>
          </p:blipFill>
          <p:spPr>
            <a:xfrm rot="5400000" flipH="1">
              <a:off x="5187535" y="866836"/>
              <a:ext cx="4921861" cy="70673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98A8DE-596E-824E-2D58-41245A967679}"/>
                </a:ext>
              </a:extLst>
            </p:cNvPr>
            <p:cNvSpPr/>
            <p:nvPr userDrawn="1"/>
          </p:nvSpPr>
          <p:spPr>
            <a:xfrm rot="10800000">
              <a:off x="4114801" y="3021862"/>
              <a:ext cx="7067336" cy="3836136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B58E56-D49C-56E9-D789-D5D2713D4658}"/>
                </a:ext>
              </a:extLst>
            </p:cNvPr>
            <p:cNvSpPr/>
            <p:nvPr userDrawn="1"/>
          </p:nvSpPr>
          <p:spPr>
            <a:xfrm rot="5400000">
              <a:off x="6679202" y="2368710"/>
              <a:ext cx="1938533" cy="7067334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975F50C-EDF3-F48A-C9B4-72FCDE551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17538" y="1722028"/>
            <a:ext cx="4921861" cy="5356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0E569-7831-4F5A-7955-F2B296BA9887}"/>
              </a:ext>
            </a:extLst>
          </p:cNvPr>
          <p:cNvSpPr/>
          <p:nvPr userDrawn="1"/>
        </p:nvSpPr>
        <p:spPr>
          <a:xfrm rot="10800000">
            <a:off x="0" y="1933501"/>
            <a:ext cx="5388746" cy="4924497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3FC03-DC0D-37A4-642B-2AE045A82C2A}"/>
              </a:ext>
            </a:extLst>
          </p:cNvPr>
          <p:cNvSpPr/>
          <p:nvPr userDrawn="1"/>
        </p:nvSpPr>
        <p:spPr>
          <a:xfrm rot="5400000">
            <a:off x="1741006" y="3237548"/>
            <a:ext cx="1938533" cy="5356946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154FE-D568-F344-880D-E967041FF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09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AFA983-B0A5-9E4C-A6AB-7992938F1449}"/>
              </a:ext>
            </a:extLst>
          </p:cNvPr>
          <p:cNvSpPr/>
          <p:nvPr userDrawn="1"/>
        </p:nvSpPr>
        <p:spPr>
          <a:xfrm>
            <a:off x="0" y="2150669"/>
            <a:ext cx="12192000" cy="2262157"/>
          </a:xfrm>
          <a:prstGeom prst="rect">
            <a:avLst/>
          </a:prstGeom>
          <a:gradFill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8" y="2417118"/>
            <a:ext cx="10501746" cy="17543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anchor="b">
            <a:spAutoFit/>
          </a:bodyPr>
          <a:lstStyle>
            <a:lvl1pPr algn="ctr">
              <a:defRPr sz="6000" b="1">
                <a:solidFill>
                  <a:schemeClr val="bg1"/>
                </a:solidFill>
                <a:effectLst>
                  <a:outerShdw blurRad="254000" sx="101000" sy="101000" algn="ctr" rotWithShape="0">
                    <a:prstClr val="black">
                      <a:alpha val="55232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DE913-2940-B9A7-1B76-EDA642E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" y="4412826"/>
            <a:ext cx="12192010" cy="530496"/>
          </a:xfrm>
          <a:solidFill>
            <a:schemeClr val="bg2"/>
          </a:solidFill>
        </p:spPr>
        <p:txBody>
          <a:bodyPr wrap="square" lIns="0" rIns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8037B5-A967-AB39-8377-512C558744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17904" y="5440415"/>
            <a:ext cx="5356192" cy="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05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BED67-3254-29D0-AD82-5F628DBA30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5F169-9D5B-A52A-8560-B8977045C1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3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D848F-A7DE-CB58-FCF1-B7B5539492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7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8F9F3-FDB7-1AED-3F67-E9F4797064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14437-8E0E-4ABF-2604-89A6B7A54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2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17451-8AAE-961D-2F35-F8E3D3EC0A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9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17256-F2E9-2318-1581-9C487098CF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37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D559D-F30B-3A5D-A7B6-E6CAFEB5C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9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30469-8F20-817B-0F34-3C8447AE8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1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746684-33D0-BAC5-ED6B-5B2E96744C23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5" name="Picture 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5CDF3337-D675-426E-A62F-154E571114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500659-BF9A-1805-4A30-4C91DF44068F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02CE5E-B975-5E61-42EF-6A4ED540585F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186153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342900" indent="-230188">
              <a:buFont typeface="Arial" panose="020B0604020202020204" pitchFamily="34" charset="0"/>
              <a:buChar char="•"/>
              <a:defRPr/>
            </a:lvl3pPr>
            <a:lvl4pPr marL="571500" indent="-223838">
              <a:buFont typeface="Arial" panose="020B0604020202020204" pitchFamily="34" charset="0"/>
              <a:buChar char="›"/>
              <a:defRPr/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B4074-5B9F-AF4E-8047-8FA5A563ABB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B95D7A-35BC-D846-B841-FB52C93461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0565F1-7935-424F-B0E0-5E5035EAD2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367DED-EF19-3C1E-4284-04BC450E99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4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88A6C-F317-EEE5-1DC1-765FAA6FA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2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8CC126-73C9-4629-F3F8-3E7FDB29DB7C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9" name="Picture 8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4CE3CB14-1A44-1533-8A94-4F684EDD0A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419F04-6AEF-9F57-A85F-6816809F7A52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100044-5108-5837-80B2-D764988A1267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753871"/>
            <a:ext cx="5020109" cy="3950251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03B520-53CB-33A6-8C8E-E415DCBEF3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C5B7CE-C012-8ABC-1A68-99201F51BE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E0F6C2-489E-FF43-3C1D-18A6ADFB68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BD524A-F9CD-A0B1-4BA8-95E3A57F7F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23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"/>
            <a:ext cx="5374888" cy="6857999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6008851" cy="535531"/>
          </a:xfrm>
        </p:spPr>
        <p:txBody>
          <a:bodyPr wrap="square"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80F342-7C85-60CB-92CD-16022138BA0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900577-FE67-21BA-FFFD-359C6FE190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6DE795-850E-8654-E966-AF19A1FD02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E8B5E0-1F8C-2F30-F994-34053451C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58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D42AC8-804F-0FAF-B437-58C62E087975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6" name="Picture 5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AC907E02-99A3-E3C7-2C29-F098B1ABD6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04C7D2-47A2-D784-C040-B7D66E52EF05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4A5F44-B510-34D0-8D94-3EF60757A2D5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846AF5-DB92-6F46-9F02-EC675FB79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4959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82DD63-32C1-7004-0AAD-43D5349AF3C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8DF1FC-E8B5-31B0-E60A-D0EEC7225F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2355A8-8C7A-ADE9-7525-0C533638FD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0744CC-2292-62DD-75C7-9E6EABE677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50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86A7B75B-BF0E-C368-3E49-5809432E8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AA3A87-64BA-8512-09D3-7D073BB96BE6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E6CFF-A6BC-508A-9AD8-49DAA35775B2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186153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342900" indent="-230188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71500" indent="-227013"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4F1B35-51B7-5068-451B-A946F077A36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87C199-1769-56E3-96DB-61478EC366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DC8D83-C624-48D9-886A-118FC9BB72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92549CD-CB9C-F0F6-2D00-E66A96509E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5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514E9E0-4D05-8336-12A6-968169F85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31ED43-168C-2412-3423-FCC000336232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3ABFE5-51CA-FD43-ECC0-E5B9733013D8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53871"/>
            <a:ext cx="5020109" cy="395025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88780-68BC-5EF2-5F7C-9BEC8D90D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FB174-8C53-8741-037E-94D8510C3A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EEFDAF-7D48-6284-0971-1C5CCA8515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26D7EB-27B0-FFF7-8CFB-7E062C7524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3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0"/>
            <a:ext cx="5374889" cy="685193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5986549" cy="535531"/>
          </a:xfrm>
        </p:spPr>
        <p:txBody>
          <a:bodyPr wrap="square"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436721-BD8F-01C0-520C-E4C9462172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A4F1EB-90F7-D3B5-CBA0-6B75C856AA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9DB011-3CE6-FB90-A93C-DA44AA1913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B5C0EB-9354-68D7-6D18-8E3D777AA5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9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C25D1E92-708F-2F0A-8AC4-399732DB8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ED8397-2135-89FA-B0F8-DF504B4A3E16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5BAFA-4852-63AF-1F3E-03522C0800B8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50BC39-632F-FD49-AA77-5607B8D741A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7144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D6EDD-30C0-7108-5264-1D2EF0D241D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F09C5C-DBD1-8004-916D-3DF86469C3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ED5F62-4D60-6AD7-74DC-AA966BA25F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B6B666-3736-11CB-1560-B96DE98F02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3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16A702EC-68F9-7DCB-A864-8BDF7E9D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DF92A0-1BE7-CB34-18E4-77FD4A4D52BD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0A810-9B55-F9E4-8B7C-B613A74C6386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2463" y="1729739"/>
            <a:ext cx="5673969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D6876-6A0E-E145-A323-9EEA02548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046" y="1729739"/>
            <a:ext cx="5736493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1274"/>
            <a:ext cx="11363500" cy="535531"/>
          </a:xfrm>
          <a:noFill/>
        </p:spPr>
        <p:txBody>
          <a:bodyPr wrap="square" lIns="91440" tIns="45720" rIns="91440" bIns="45720" anchor="ctr" anchorCtr="0">
            <a:sp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11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8732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453B7C-80AE-07CD-C6B5-A5C1019052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E5EB1D-0A1F-1700-5973-AAB9050A84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F37BB-7D1E-2D91-618B-5E29A6C6A5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536013-E4E0-E68C-51B4-B66A4B7E0C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16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0F0429-27EB-FF8C-9C0D-25727CD918A0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1" name="Picture 10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80ACF140-56B9-E8BD-AE35-7598C3406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DF7BAE-38A8-B5B1-7D68-9F3A573255D1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D2D627-0A51-8702-F862-BDF0CD54D42D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591"/>
            <a:ext cx="12191999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424732"/>
          </a:xfrm>
        </p:spPr>
        <p:txBody>
          <a:bodyPr>
            <a:sp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E31C5A-6E33-7BCE-15B5-00B28ACE7AB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7B517D-E35E-F896-79EB-72C5D00CA4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59E52A-3868-96B0-6B17-F197DD6352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0E5FFC-669F-F9D9-1CB3-A9B80220BF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4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BCF699-B785-CBE6-2EAE-163E335F6712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1" name="Picture 10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EF574BAA-CDDD-3033-D307-E6C30963C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171896-D3EE-D303-E296-4280F4499263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D6F65F-8513-D536-F2E9-1DD1A6DBC5F9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92795A-BCA3-D54B-8A9B-E73E7A08F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61798"/>
            <a:ext cx="5020109" cy="3942324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50591"/>
            <a:ext cx="12191999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79115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E1E6F-191F-F288-2508-1C308B9A489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4C41E9-0524-941C-219D-F7E3787CCA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D8DFF1-E286-C3F6-A207-531403DF2B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19C971-25A9-86CF-7FE3-28EC5B9645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8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1041A-DCAB-45F1-A91E-72FC70A40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4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Ligh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02C079-4741-267C-2F82-467AAA759FB0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2" name="Picture 11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BCCCB8DC-D7E1-5AD2-640D-2C79E6410C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DD9F7F-89CF-7E77-51DA-0E997484DE2C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C857B5-482D-2BDE-8D3F-6C89E3F10616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9751" y="1714499"/>
            <a:ext cx="5689600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574" y="1714499"/>
            <a:ext cx="5744308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0591"/>
            <a:ext cx="12191998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4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987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2D635D-E70E-CE91-EEB8-80EF599E72D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54F67F-B8F5-5DB5-508C-D2381C21724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B892C-009C-D175-2348-F239F33599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4D2B2AF-0D39-D1D0-C9A7-3331537139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3" y="6129139"/>
            <a:ext cx="3195063" cy="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08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B6C71BA-29AD-0749-9555-1BD1EA22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56"/>
            <a:ext cx="12192000" cy="68438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4469331" y="4312314"/>
            <a:ext cx="3253338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251" y="2828836"/>
            <a:ext cx="11363500" cy="1200329"/>
          </a:xfrm>
        </p:spPr>
        <p:txBody>
          <a:bodyPr wrap="square" lIns="0" anchor="b">
            <a:spAutoFit/>
          </a:bodyPr>
          <a:lstStyle>
            <a:lvl1pPr algn="ctr">
              <a:defRPr sz="8000" b="1">
                <a:solidFill>
                  <a:schemeClr val="bg1"/>
                </a:solidFill>
                <a:effectLst>
                  <a:outerShdw blurRad="2540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728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0BF0-2BA5-1936-2E44-C816BBF076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360" y="233209"/>
            <a:ext cx="7115282" cy="7344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71" b="1">
                <a:solidFill>
                  <a:srgbClr val="004F66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05859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9901E-40D8-DC43-BC3B-F824E83A54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umbrella, outdoor, accessory, rain&#10;&#10;Description automatically generated">
            <a:extLst>
              <a:ext uri="{FF2B5EF4-FFF2-40B4-BE49-F238E27FC236}">
                <a16:creationId xmlns:a16="http://schemas.microsoft.com/office/drawing/2014/main" id="{2B0314CD-05E6-F042-9359-3C54B1EFC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83" t="55846" r="278" b="35867"/>
          <a:stretch/>
        </p:blipFill>
        <p:spPr>
          <a:xfrm>
            <a:off x="-10160" y="6235831"/>
            <a:ext cx="12202160" cy="622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E3C6A-0FCF-E047-A9F9-0637D5B06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520" y="1671057"/>
            <a:ext cx="10220960" cy="923330"/>
          </a:xfrm>
        </p:spPr>
        <p:txBody>
          <a:bodyPr anchor="b" anchorCtr="0">
            <a:sp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FF69D-6119-B44A-A6EA-750A1D6BF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6634"/>
            <a:ext cx="9144000" cy="424732"/>
          </a:xfrm>
        </p:spPr>
        <p:txBody>
          <a:bodyPr anchor="t" anchorCtr="0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42ED1E-9802-4147-9110-03D18864C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76750" y="4375656"/>
            <a:ext cx="3238500" cy="112588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9589E2-2F22-5C44-80A7-B8F0ECF2F0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5350" y="6377846"/>
            <a:ext cx="5321300" cy="3381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4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4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D0785F-2868-A74F-8F84-A283DC9972AD}"/>
              </a:ext>
            </a:extLst>
          </p:cNvPr>
          <p:cNvCxnSpPr>
            <a:cxnSpLocks/>
          </p:cNvCxnSpPr>
          <p:nvPr userDrawn="1"/>
        </p:nvCxnSpPr>
        <p:spPr>
          <a:xfrm>
            <a:off x="5328920" y="2887451"/>
            <a:ext cx="15341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927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44FBFA83-D31B-13A8-808F-423097D0D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0D8388-36DB-82A3-5A2E-12F6348B9841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A7E40-C5CF-714B-431E-0F6DA4DC7F93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ky, outdoor, boat, harbor&#10;&#10;Description automatically generated">
            <a:extLst>
              <a:ext uri="{FF2B5EF4-FFF2-40B4-BE49-F238E27FC236}">
                <a16:creationId xmlns:a16="http://schemas.microsoft.com/office/drawing/2014/main" id="{95CA0E1D-441A-0E4D-8915-4F625E9D5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2094D8-B7FE-C84D-9749-D7840E7E0B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70744" y="5563080"/>
            <a:ext cx="2394063" cy="75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170745" y="1975740"/>
            <a:ext cx="6036757" cy="1661993"/>
          </a:xfrm>
        </p:spPr>
        <p:txBody>
          <a:bodyPr wrap="square" lIns="0" tIns="0" rIns="0" bIns="0" anchor="b">
            <a:sp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EC6601-1417-E86C-A5B3-DF9CA77DCD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704080" y="1041997"/>
            <a:ext cx="4553491" cy="517065"/>
          </a:xfrm>
          <a:solidFill>
            <a:schemeClr val="bg2"/>
          </a:solidFill>
        </p:spPr>
        <p:txBody>
          <a:bodyPr wrap="none" lIns="457200" tIns="91440" rIns="91440" bIns="9144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548797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 - 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DAB681E-85CD-70C5-48ED-A477A40AA7FD}"/>
              </a:ext>
            </a:extLst>
          </p:cNvPr>
          <p:cNvGrpSpPr/>
          <p:nvPr userDrawn="1"/>
        </p:nvGrpSpPr>
        <p:grpSpPr>
          <a:xfrm flipH="1">
            <a:off x="5124662" y="1930070"/>
            <a:ext cx="7067338" cy="4932071"/>
            <a:chOff x="4114799" y="1939572"/>
            <a:chExt cx="7067338" cy="4932071"/>
          </a:xfrm>
        </p:grpSpPr>
        <p:pic>
          <p:nvPicPr>
            <p:cNvPr id="15" name="Picture 1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0F5116CC-6BAD-6A4B-620B-404F68AFB0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8851"/>
            <a:stretch/>
          </p:blipFill>
          <p:spPr>
            <a:xfrm rot="5400000" flipH="1">
              <a:off x="5187535" y="866836"/>
              <a:ext cx="4921861" cy="70673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98A8DE-596E-824E-2D58-41245A967679}"/>
                </a:ext>
              </a:extLst>
            </p:cNvPr>
            <p:cNvSpPr/>
            <p:nvPr userDrawn="1"/>
          </p:nvSpPr>
          <p:spPr>
            <a:xfrm rot="10800000">
              <a:off x="4114801" y="3021862"/>
              <a:ext cx="7067336" cy="3836136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B58E56-D49C-56E9-D789-D5D2713D4658}"/>
                </a:ext>
              </a:extLst>
            </p:cNvPr>
            <p:cNvSpPr/>
            <p:nvPr userDrawn="1"/>
          </p:nvSpPr>
          <p:spPr>
            <a:xfrm rot="5400000">
              <a:off x="6679202" y="2368710"/>
              <a:ext cx="1938533" cy="7067334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975F50C-EDF3-F48A-C9B4-72FCDE551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17538" y="1722028"/>
            <a:ext cx="4921861" cy="5356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0E569-7831-4F5A-7955-F2B296BA9887}"/>
              </a:ext>
            </a:extLst>
          </p:cNvPr>
          <p:cNvSpPr/>
          <p:nvPr userDrawn="1"/>
        </p:nvSpPr>
        <p:spPr>
          <a:xfrm rot="10800000">
            <a:off x="0" y="1933501"/>
            <a:ext cx="5388746" cy="4924497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3FC03-DC0D-37A4-642B-2AE045A82C2A}"/>
              </a:ext>
            </a:extLst>
          </p:cNvPr>
          <p:cNvSpPr/>
          <p:nvPr userDrawn="1"/>
        </p:nvSpPr>
        <p:spPr>
          <a:xfrm rot="5400000">
            <a:off x="1741006" y="3237548"/>
            <a:ext cx="1938533" cy="5356946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154FE-D568-F344-880D-E967041FF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09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AFA983-B0A5-9E4C-A6AB-7992938F1449}"/>
              </a:ext>
            </a:extLst>
          </p:cNvPr>
          <p:cNvSpPr/>
          <p:nvPr userDrawn="1"/>
        </p:nvSpPr>
        <p:spPr>
          <a:xfrm>
            <a:off x="0" y="2150669"/>
            <a:ext cx="12192000" cy="2262157"/>
          </a:xfrm>
          <a:prstGeom prst="rect">
            <a:avLst/>
          </a:prstGeom>
          <a:gradFill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2094D8-B7FE-C84D-9749-D7840E7E0B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98969" y="5489797"/>
            <a:ext cx="2394063" cy="75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8" y="2417118"/>
            <a:ext cx="10501746" cy="17543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anchor="b">
            <a:spAutoFit/>
          </a:bodyPr>
          <a:lstStyle>
            <a:lvl1pPr algn="ctr">
              <a:defRPr sz="6000" b="1">
                <a:solidFill>
                  <a:schemeClr val="bg1"/>
                </a:solidFill>
                <a:effectLst>
                  <a:outerShdw blurRad="254000" sx="101000" sy="101000" algn="ctr" rotWithShape="0">
                    <a:prstClr val="black">
                      <a:alpha val="55232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DE913-2940-B9A7-1B76-EDA642E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" y="4412826"/>
            <a:ext cx="12192010" cy="530496"/>
          </a:xfrm>
          <a:solidFill>
            <a:schemeClr val="bg2"/>
          </a:solidFill>
        </p:spPr>
        <p:txBody>
          <a:bodyPr wrap="square" lIns="0" rIns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86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0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8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0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E9415-85FB-2475-4583-0E0AEAAA6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97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47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1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30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0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9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7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8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8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9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7D9EB-8600-9974-5171-3DE2DED86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11016-B631-595F-BFCB-B3A0A96487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87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8C623-0D0E-9199-0BC2-22797D38D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5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2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93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0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31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16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20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1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68489-4D30-75C7-0063-02A63F059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46C87-B779-E502-D8B3-1614593D01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2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25326-65AC-25E1-9CA0-84B710271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19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No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2F090-49DA-2FF8-9CD3-53C3AE340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86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746684-33D0-BAC5-ED6B-5B2E96744C23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5" name="Picture 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5CDF3337-D675-426E-A62F-154E571114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500659-BF9A-1805-4A30-4C91DF44068F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02CE5E-B975-5E61-42EF-6A4ED540585F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10515600" cy="1861535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342900" indent="-230188">
              <a:buFont typeface="Arial" panose="020B0604020202020204" pitchFamily="34" charset="0"/>
              <a:buChar char="•"/>
              <a:defRPr/>
            </a:lvl3pPr>
            <a:lvl4pPr marL="571500" indent="-223838">
              <a:buFont typeface="Arial" panose="020B0604020202020204" pitchFamily="34" charset="0"/>
              <a:buChar char="›"/>
              <a:defRPr/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 err="1"/>
              <a:t>Asdfasdf</a:t>
            </a:r>
            <a:endParaRPr lang="en-US"/>
          </a:p>
          <a:p>
            <a:pPr lvl="2"/>
            <a:r>
              <a:rPr lang="en-US" err="1"/>
              <a:t>Asdf</a:t>
            </a:r>
            <a:endParaRPr lang="en-US"/>
          </a:p>
          <a:p>
            <a:pPr lvl="3"/>
            <a:r>
              <a:rPr lang="en-US" err="1"/>
              <a:t>Asdf</a:t>
            </a:r>
            <a:endParaRPr lang="en-US"/>
          </a:p>
          <a:p>
            <a:pPr lvl="4"/>
            <a:r>
              <a:rPr lang="en-US" err="1"/>
              <a:t>asdf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E4C5-2D92-4E49-898E-4E51FBF819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B4074-5B9F-AF4E-8047-8FA5A563ABB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B95D7A-35BC-D846-B841-FB52C93461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0565F1-7935-424F-B0E0-5E5035EAD2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955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8CC126-73C9-4629-F3F8-3E7FDB29DB7C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9" name="Picture 8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4CE3CB14-1A44-1533-8A94-4F684EDD0A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419F04-6AEF-9F57-A85F-6816809F7A52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100044-5108-5837-80B2-D764988A1267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753871"/>
            <a:ext cx="5020109" cy="3950251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4E4CC-589D-0275-C60E-0A6AEE5FD3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03B520-53CB-33A6-8C8E-E415DCBEF3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C5B7CE-C012-8ABC-1A68-99201F51BE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E0F6C2-489E-FF43-3C1D-18A6ADFB68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127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A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5D35EA-56C2-9C4F-98AA-E532EB4110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7111" y="1"/>
            <a:ext cx="5374888" cy="6857999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6008851" cy="535531"/>
          </a:xfrm>
        </p:spPr>
        <p:txBody>
          <a:bodyPr wrap="square"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6008851" cy="42473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4E4CC-589D-0275-C60E-0A6AEE5FD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80F342-7C85-60CB-92CD-16022138BA0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900577-FE67-21BA-FFFD-359C6FE190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6DE795-850E-8654-E966-AF19A1FD02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97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D42AC8-804F-0FAF-B437-58C62E087975}"/>
              </a:ext>
            </a:extLst>
          </p:cNvPr>
          <p:cNvGrpSpPr/>
          <p:nvPr userDrawn="1"/>
        </p:nvGrpSpPr>
        <p:grpSpPr>
          <a:xfrm>
            <a:off x="5012846" y="-4648"/>
            <a:ext cx="7179153" cy="5001372"/>
            <a:chOff x="5012847" y="-2"/>
            <a:chExt cx="7179153" cy="5001372"/>
          </a:xfrm>
        </p:grpSpPr>
        <p:pic>
          <p:nvPicPr>
            <p:cNvPr id="6" name="Picture 5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AC907E02-99A3-E3C7-2C29-F098B1ABD6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04C7D2-47A2-D784-C040-B7D66E52EF05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4A5F44-B510-34D0-8D94-3EF60757A2D5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BA5F528-C9F9-3546-8838-734F5061E9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9E774A-F493-114A-87FF-B6C644F599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250905" y="6352288"/>
            <a:ext cx="64144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846AF5-DB92-6F46-9F02-EC675FB79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4959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CBD2-AE3D-773E-EC40-2D5760252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82DD63-32C1-7004-0AAD-43D5349AF3C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8DF1FC-E8B5-31B0-E60A-D0EEC7225F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2355A8-8C7A-ADE9-7525-0C533638FD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7375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514E9E0-4D05-8336-12A6-968169F85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31ED43-168C-2412-3423-FCC000336232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3ABFE5-51CA-FD43-ECC0-E5B9733013D8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53871"/>
            <a:ext cx="5020109" cy="395025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67892-9D13-4A27-40C0-F03623DCD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688780-68BC-5EF2-5F7C-9BEC8D90D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FB174-8C53-8741-037E-94D8510C3A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EEFDAF-7D48-6284-0971-1C5CCA8515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099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A Dar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476406-CD65-CF40-8C67-25D4A91360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0"/>
            <a:ext cx="5374889" cy="6851931"/>
          </a:xfr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5986549" cy="535531"/>
          </a:xfrm>
        </p:spPr>
        <p:txBody>
          <a:bodyPr wrap="square"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86549" cy="4247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67892-9D13-4A27-40C0-F03623DCD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436721-BD8F-01C0-520C-E4C9462172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A4F1EB-90F7-D3B5-CBA0-6B75C856AA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9DB011-3CE6-FB90-A93C-DA44AA1913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360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C25D1E92-708F-2F0A-8AC4-399732DB8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ED8397-2135-89FA-B0F8-DF504B4A3E16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5BAFA-4852-63AF-1F3E-03522C0800B8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6757"/>
            <a:ext cx="10515600" cy="535531"/>
          </a:xfrm>
        </p:spPr>
        <p:txBody>
          <a:bodyPr anchor="ctr" anchorCtr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6348-AFA4-A748-94F4-BD59EB754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50BC39-632F-FD49-AA77-5607B8D741A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7144" y="1825625"/>
            <a:ext cx="5158154" cy="397032"/>
          </a:xfr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CBDBA-7795-5B76-F259-F934A745C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8D6EDD-30C0-7108-5264-1D2EF0D241D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F09C5C-DBD1-8004-916D-3DF86469C3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ED5F62-4D60-6AD7-74DC-AA966BA25F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9303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 Dark 2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16A702EC-68F9-7DCB-A864-8BDF7E9D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DF92A0-1BE7-CB34-18E4-77FD4A4D52BD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0A810-9B55-F9E4-8B7C-B613A74C6386}"/>
              </a:ext>
            </a:extLst>
          </p:cNvPr>
          <p:cNvSpPr/>
          <p:nvPr userDrawn="1"/>
        </p:nvSpPr>
        <p:spPr>
          <a:xfrm rot="16200000">
            <a:off x="6158336" y="-1081882"/>
            <a:ext cx="4951783" cy="7115543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2463" y="1729739"/>
            <a:ext cx="5673969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D6876-6A0E-E145-A323-9EEA02548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046" y="1729739"/>
            <a:ext cx="5736493" cy="42333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91274"/>
            <a:ext cx="11363500" cy="535531"/>
          </a:xfrm>
          <a:noFill/>
        </p:spPr>
        <p:txBody>
          <a:bodyPr wrap="square" lIns="91440" tIns="45720" rIns="91440" bIns="45720" anchor="ctr" anchorCtr="0">
            <a:sp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11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8732" y="210756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8F0B1-E4F0-0667-25F4-8C8307967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E453B7C-80AE-07CD-C6B5-A5C1019052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E5EB1D-0A1F-1700-5973-AAB9050A846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F37BB-7D1E-2D91-618B-5E29A6C6A5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0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281E3-AE1F-F218-293F-C4DA02889F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47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B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BCF699-B785-CBE6-2EAE-163E335F6712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1" name="Picture 10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EF574BAA-CDDD-3033-D307-E6C30963C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171896-D3EE-D303-E296-4280F4499263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D6F65F-8513-D536-F2E9-1DD1A6DBC5F9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92795A-BCA3-D54B-8A9B-E73E7A08F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7110" y="1761798"/>
            <a:ext cx="5020109" cy="3942324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50591"/>
            <a:ext cx="12191999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1825625"/>
            <a:ext cx="5979115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0917A-C55C-F184-2D2C-8B93496B2D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E1E6F-191F-F288-2508-1C308B9A489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4C41E9-0524-941C-219D-F7E3787CCA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D8DFF1-E286-C3F6-A207-531403DF2B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940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 Ligh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02C079-4741-267C-2F82-467AAA759FB0}"/>
              </a:ext>
            </a:extLst>
          </p:cNvPr>
          <p:cNvGrpSpPr/>
          <p:nvPr userDrawn="1"/>
        </p:nvGrpSpPr>
        <p:grpSpPr>
          <a:xfrm>
            <a:off x="5012847" y="-2"/>
            <a:ext cx="7179153" cy="5001372"/>
            <a:chOff x="5012847" y="-2"/>
            <a:chExt cx="7179153" cy="5001372"/>
          </a:xfrm>
        </p:grpSpPr>
        <p:pic>
          <p:nvPicPr>
            <p:cNvPr id="12" name="Picture 11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BCCCB8DC-D7E1-5AD2-640D-2C79E6410C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6157395" y="-1106675"/>
              <a:ext cx="4921861" cy="714734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DD9F7F-89CF-7E77-51DA-0E997484DE2C}"/>
                </a:ext>
              </a:extLst>
            </p:cNvPr>
            <p:cNvSpPr/>
            <p:nvPr userDrawn="1"/>
          </p:nvSpPr>
          <p:spPr>
            <a:xfrm>
              <a:off x="5012847" y="0"/>
              <a:ext cx="4902430" cy="500137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C857B5-482D-2BDE-8D3F-6C89E3F10616}"/>
                </a:ext>
              </a:extLst>
            </p:cNvPr>
            <p:cNvSpPr/>
            <p:nvPr userDrawn="1"/>
          </p:nvSpPr>
          <p:spPr>
            <a:xfrm rot="16200000">
              <a:off x="6158336" y="-1081882"/>
              <a:ext cx="4951783" cy="7115543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7A952-C816-244F-B6B1-C2C517650227}"/>
              </a:ext>
            </a:extLst>
          </p:cNvPr>
          <p:cNvSpPr/>
          <p:nvPr userDrawn="1"/>
        </p:nvSpPr>
        <p:spPr>
          <a:xfrm>
            <a:off x="6189751" y="1714499"/>
            <a:ext cx="5689600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FC31C-A25A-7E46-BE11-D36FFE2C9A9C}"/>
              </a:ext>
            </a:extLst>
          </p:cNvPr>
          <p:cNvSpPr/>
          <p:nvPr userDrawn="1"/>
        </p:nvSpPr>
        <p:spPr>
          <a:xfrm>
            <a:off x="273574" y="1714499"/>
            <a:ext cx="5744308" cy="4248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6FB4-6E52-BC46-A08A-04653817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0591"/>
            <a:ext cx="12191998" cy="627864"/>
          </a:xfr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</p:spPr>
        <p:txBody>
          <a:bodyPr wrap="square" lIns="457200" tIns="91440" rIns="457200" bIns="9144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37D6D-AE48-5D47-BD04-185AFD4B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4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BE1BB-981C-634A-A45A-17CCFA6D5C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089640" y="5499032"/>
            <a:ext cx="263624" cy="194109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B164-4DC6-8741-B573-BB2B73150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0250905" y="6315690"/>
            <a:ext cx="64144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fld id="{9DCEC0FE-72F6-4D4E-B5F6-C0D01F568E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32D511-844A-5A41-BF37-504578B272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9878" y="2008505"/>
            <a:ext cx="5158154" cy="397032"/>
          </a:xfrm>
        </p:spPr>
        <p:txBody>
          <a:bodyPr wrap="square" lIns="0">
            <a:spAutoFit/>
          </a:bodyPr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E7632-C2FA-C159-5362-1DA2AB3C4F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3" y="6212796"/>
            <a:ext cx="1335435" cy="4084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2D635D-E70E-CE91-EEB8-80EF599E72D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92348" y="6200306"/>
            <a:ext cx="1007474" cy="496917"/>
            <a:chOff x="2091252" y="6162972"/>
            <a:chExt cx="1007474" cy="496917"/>
          </a:xfrm>
          <a:effectLst>
            <a:outerShdw blurRad="25400" dist="12700" dir="5400000" algn="t" rotWithShape="0">
              <a:prstClr val="black">
                <a:alpha val="3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54F67F-B8F5-5DB5-508C-D2381C21724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252" y="6162972"/>
              <a:ext cx="464408" cy="4969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B892C-009C-D175-2348-F239F33599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8613" y="6162972"/>
              <a:ext cx="480113" cy="496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8638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32403-2DDF-4A4C-B795-ED8EBA94B7E5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8599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44FBFA83-D31B-13A8-808F-423097D0D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157395" y="-1106675"/>
            <a:ext cx="4921861" cy="7147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0D8388-36DB-82A3-5A2E-12F6348B9841}"/>
              </a:ext>
            </a:extLst>
          </p:cNvPr>
          <p:cNvSpPr/>
          <p:nvPr userDrawn="1"/>
        </p:nvSpPr>
        <p:spPr>
          <a:xfrm>
            <a:off x="5012847" y="0"/>
            <a:ext cx="4902430" cy="5001370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A7E40-C5CF-714B-431E-0F6DA4DC7F93}"/>
              </a:ext>
            </a:extLst>
          </p:cNvPr>
          <p:cNvSpPr/>
          <p:nvPr userDrawn="1"/>
        </p:nvSpPr>
        <p:spPr>
          <a:xfrm rot="16200000">
            <a:off x="6158337" y="-1081882"/>
            <a:ext cx="4951783" cy="7115544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ky, outdoor, boat, harbor&#10;&#10;Description automatically generated">
            <a:extLst>
              <a:ext uri="{FF2B5EF4-FFF2-40B4-BE49-F238E27FC236}">
                <a16:creationId xmlns:a16="http://schemas.microsoft.com/office/drawing/2014/main" id="{95CA0E1D-441A-0E4D-8915-4F625E9D5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2094D8-B7FE-C84D-9749-D7840E7E0B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70744" y="5563080"/>
            <a:ext cx="2394063" cy="75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170745" y="1975740"/>
            <a:ext cx="6036757" cy="1661993"/>
          </a:xfrm>
        </p:spPr>
        <p:txBody>
          <a:bodyPr wrap="square" lIns="0" tIns="0" rIns="0" bIns="0" anchor="b">
            <a:sp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EC6601-1417-E86C-A5B3-DF9CA77DCD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704080" y="1041997"/>
            <a:ext cx="4553491" cy="517065"/>
          </a:xfrm>
          <a:solidFill>
            <a:schemeClr val="bg2"/>
          </a:solidFill>
        </p:spPr>
        <p:txBody>
          <a:bodyPr wrap="none" lIns="457200" tIns="91440" rIns="91440" bIns="9144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871260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- 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DAB681E-85CD-70C5-48ED-A477A40AA7FD}"/>
              </a:ext>
            </a:extLst>
          </p:cNvPr>
          <p:cNvGrpSpPr/>
          <p:nvPr userDrawn="1"/>
        </p:nvGrpSpPr>
        <p:grpSpPr>
          <a:xfrm flipH="1">
            <a:off x="5124662" y="1930070"/>
            <a:ext cx="7067338" cy="4932071"/>
            <a:chOff x="4114799" y="1939572"/>
            <a:chExt cx="7067338" cy="4932071"/>
          </a:xfrm>
        </p:grpSpPr>
        <p:pic>
          <p:nvPicPr>
            <p:cNvPr id="15" name="Picture 14" descr="Blur blurry image of a computer&#10;&#10;Description automatically generated">
              <a:extLst>
                <a:ext uri="{FF2B5EF4-FFF2-40B4-BE49-F238E27FC236}">
                  <a16:creationId xmlns:a16="http://schemas.microsoft.com/office/drawing/2014/main" id="{0F5116CC-6BAD-6A4B-620B-404F68AFB0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8851"/>
            <a:stretch/>
          </p:blipFill>
          <p:spPr>
            <a:xfrm rot="5400000" flipH="1">
              <a:off x="5187535" y="866836"/>
              <a:ext cx="4921861" cy="70673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98A8DE-596E-824E-2D58-41245A967679}"/>
                </a:ext>
              </a:extLst>
            </p:cNvPr>
            <p:cNvSpPr/>
            <p:nvPr userDrawn="1"/>
          </p:nvSpPr>
          <p:spPr>
            <a:xfrm rot="10800000">
              <a:off x="4114801" y="3021862"/>
              <a:ext cx="7067336" cy="3836136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B58E56-D49C-56E9-D789-D5D2713D4658}"/>
                </a:ext>
              </a:extLst>
            </p:cNvPr>
            <p:cNvSpPr/>
            <p:nvPr userDrawn="1"/>
          </p:nvSpPr>
          <p:spPr>
            <a:xfrm rot="5400000">
              <a:off x="6679202" y="2368710"/>
              <a:ext cx="1938533" cy="7067334"/>
            </a:xfrm>
            <a:prstGeom prst="rect">
              <a:avLst/>
            </a:prstGeom>
            <a:gradFill>
              <a:gsLst>
                <a:gs pos="6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Blur blurry image of a computer&#10;&#10;Description automatically generated">
            <a:extLst>
              <a:ext uri="{FF2B5EF4-FFF2-40B4-BE49-F238E27FC236}">
                <a16:creationId xmlns:a16="http://schemas.microsoft.com/office/drawing/2014/main" id="{E975F50C-EDF3-F48A-C9B4-72FCDE551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17538" y="1722028"/>
            <a:ext cx="4921861" cy="5356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0E569-7831-4F5A-7955-F2B296BA9887}"/>
              </a:ext>
            </a:extLst>
          </p:cNvPr>
          <p:cNvSpPr/>
          <p:nvPr userDrawn="1"/>
        </p:nvSpPr>
        <p:spPr>
          <a:xfrm rot="10800000">
            <a:off x="0" y="1933501"/>
            <a:ext cx="5388746" cy="4924497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3FC03-DC0D-37A4-642B-2AE045A82C2A}"/>
              </a:ext>
            </a:extLst>
          </p:cNvPr>
          <p:cNvSpPr/>
          <p:nvPr userDrawn="1"/>
        </p:nvSpPr>
        <p:spPr>
          <a:xfrm rot="5400000">
            <a:off x="1741006" y="3237548"/>
            <a:ext cx="1938533" cy="5356946"/>
          </a:xfrm>
          <a:prstGeom prst="rect">
            <a:avLst/>
          </a:prstGeom>
          <a:gradFill>
            <a:gsLst>
              <a:gs pos="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154FE-D568-F344-880D-E967041FF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09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AFA983-B0A5-9E4C-A6AB-7992938F1449}"/>
              </a:ext>
            </a:extLst>
          </p:cNvPr>
          <p:cNvSpPr/>
          <p:nvPr userDrawn="1"/>
        </p:nvSpPr>
        <p:spPr>
          <a:xfrm>
            <a:off x="0" y="2150669"/>
            <a:ext cx="12192000" cy="2262157"/>
          </a:xfrm>
          <a:prstGeom prst="rect">
            <a:avLst/>
          </a:prstGeom>
          <a:gradFill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2094D8-B7FE-C84D-9749-D7840E7E0B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98969" y="5489797"/>
            <a:ext cx="2394063" cy="75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8" y="2417118"/>
            <a:ext cx="10501746" cy="17543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anchor="b">
            <a:spAutoFit/>
          </a:bodyPr>
          <a:lstStyle>
            <a:lvl1pPr algn="ctr">
              <a:defRPr sz="6000" b="1">
                <a:solidFill>
                  <a:schemeClr val="bg1"/>
                </a:solidFill>
                <a:effectLst>
                  <a:outerShdw blurRad="254000" sx="101000" sy="101000" algn="ctr" rotWithShape="0">
                    <a:prstClr val="black">
                      <a:alpha val="55232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DE913-2940-B9A7-1B76-EDA642E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" y="4412826"/>
            <a:ext cx="12192010" cy="530496"/>
          </a:xfrm>
          <a:solidFill>
            <a:schemeClr val="bg2"/>
          </a:solidFill>
        </p:spPr>
        <p:txBody>
          <a:bodyPr wrap="square" lIns="0" rIns="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26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947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81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1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44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4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52041-F727-CE85-8F44-0E083A7258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1" y="6130200"/>
            <a:ext cx="3143726" cy="5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35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607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4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62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37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501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9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453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8398B-F217-12C5-7833-75D5502EB6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7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7D9EB-8600-9974-5171-3DE2DED86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689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97510-3DE0-C549-BB7C-863D07FE6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A97129-41F7-B942-9683-9BF86F814F51}"/>
              </a:ext>
            </a:extLst>
          </p:cNvPr>
          <p:cNvSpPr/>
          <p:nvPr userDrawn="1"/>
        </p:nvSpPr>
        <p:spPr>
          <a:xfrm>
            <a:off x="0" y="4312314"/>
            <a:ext cx="12192000" cy="149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45E17-B38A-114A-8F0B-F8D9834D2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1" y="3372365"/>
            <a:ext cx="11363500" cy="784830"/>
          </a:xfrm>
        </p:spPr>
        <p:txBody>
          <a:bodyPr wrap="square" lIns="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8C623-0D0E-9199-0BC2-22797D38D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51" y="6199218"/>
            <a:ext cx="1406236" cy="4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0D8661-92EE-9445-8C62-79EF1603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5F936-FD8D-8C47-AD72-4A240C0F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15A33-FBEC-5746-A447-97D28B4F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4549" y="6400413"/>
            <a:ext cx="274320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395EF1-CF3F-094E-98E6-C013AD9FC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  <p:sldLayoutId id="2147483762" r:id="rId50"/>
    <p:sldLayoutId id="2147483763" r:id="rId51"/>
    <p:sldLayoutId id="2147483764" r:id="rId52"/>
    <p:sldLayoutId id="2147483765" r:id="rId53"/>
    <p:sldLayoutId id="2147483766" r:id="rId54"/>
    <p:sldLayoutId id="2147483767" r:id="rId55"/>
    <p:sldLayoutId id="2147483768" r:id="rId56"/>
    <p:sldLayoutId id="2147483769" r:id="rId57"/>
    <p:sldLayoutId id="2147483770" r:id="rId58"/>
    <p:sldLayoutId id="2147483771" r:id="rId59"/>
    <p:sldLayoutId id="2147483772" r:id="rId60"/>
    <p:sldLayoutId id="2147483773" r:id="rId61"/>
    <p:sldLayoutId id="2147483774" r:id="rId62"/>
    <p:sldLayoutId id="2147483775" r:id="rId63"/>
    <p:sldLayoutId id="2147483776" r:id="rId64"/>
    <p:sldLayoutId id="2147483777" r:id="rId65"/>
    <p:sldLayoutId id="2147483778" r:id="rId66"/>
    <p:sldLayoutId id="2147483779" r:id="rId67"/>
    <p:sldLayoutId id="2147483780" r:id="rId68"/>
    <p:sldLayoutId id="2147483781" r:id="rId69"/>
    <p:sldLayoutId id="2147483782" r:id="rId70"/>
    <p:sldLayoutId id="2147483783" r:id="rId71"/>
    <p:sldLayoutId id="2147483784" r:id="rId72"/>
    <p:sldLayoutId id="2147483785" r:id="rId73"/>
    <p:sldLayoutId id="2147483786" r:id="rId74"/>
    <p:sldLayoutId id="2147483787" r:id="rId75"/>
    <p:sldLayoutId id="2147483788" r:id="rId76"/>
    <p:sldLayoutId id="2147483789" r:id="rId77"/>
    <p:sldLayoutId id="2147483790" r:id="rId78"/>
    <p:sldLayoutId id="2147483791" r:id="rId79"/>
    <p:sldLayoutId id="2147483792" r:id="rId80"/>
    <p:sldLayoutId id="2147483793" r:id="rId81"/>
    <p:sldLayoutId id="2147483795" r:id="rId8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1313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3088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100" b="1" i="0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0D8661-92EE-9445-8C62-79EF1603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5F936-FD8D-8C47-AD72-4A240C0F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15A33-FBEC-5746-A447-97D28B4F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4549" y="6400413"/>
            <a:ext cx="2743200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r"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395EF1-CF3F-094E-98E6-C013AD9FC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3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91" r:id="rId3"/>
    <p:sldLayoutId id="2147483692" r:id="rId4"/>
    <p:sldLayoutId id="2147483690" r:id="rId5"/>
    <p:sldLayoutId id="2147483693" r:id="rId6"/>
    <p:sldLayoutId id="2147483665" r:id="rId7"/>
    <p:sldLayoutId id="2147483689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88" r:id="rId15"/>
    <p:sldLayoutId id="2147483670" r:id="rId16"/>
    <p:sldLayoutId id="2147483671" r:id="rId17"/>
    <p:sldLayoutId id="2147483673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686" r:id="rId27"/>
    <p:sldLayoutId id="2147483684" r:id="rId28"/>
    <p:sldLayoutId id="2147483662" r:id="rId29"/>
    <p:sldLayoutId id="2147483679" r:id="rId30"/>
    <p:sldLayoutId id="2147483700" r:id="rId31"/>
    <p:sldLayoutId id="2147483676" r:id="rId32"/>
    <p:sldLayoutId id="2147483663" r:id="rId33"/>
    <p:sldLayoutId id="2147483680" r:id="rId34"/>
    <p:sldLayoutId id="2147483701" r:id="rId35"/>
    <p:sldLayoutId id="2147483677" r:id="rId36"/>
    <p:sldLayoutId id="2147483678" r:id="rId37"/>
    <p:sldLayoutId id="2147483650" r:id="rId38"/>
    <p:sldLayoutId id="2147483681" r:id="rId39"/>
    <p:sldLayoutId id="2147483675" r:id="rId40"/>
    <p:sldLayoutId id="2147483687" r:id="rId41"/>
    <p:sldLayoutId id="2147483799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1313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3088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100" b="1" i="0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71A7-0BE4-3BE2-2B87-A22711BF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28" y="342654"/>
            <a:ext cx="10515600" cy="535531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of the Nation’s Leading Academic Health Systems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8F94-FFE8-2C96-942A-EE34AAE1C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CBCAAC-9FA4-144C-9346-21648915573F}"/>
              </a:ext>
            </a:extLst>
          </p:cNvPr>
          <p:cNvSpPr/>
          <p:nvPr/>
        </p:nvSpPr>
        <p:spPr>
          <a:xfrm>
            <a:off x="-4177" y="1101937"/>
            <a:ext cx="4489577" cy="229772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54DD86-D54F-A70F-4468-3DBDCC89115E}"/>
              </a:ext>
            </a:extLst>
          </p:cNvPr>
          <p:cNvSpPr/>
          <p:nvPr/>
        </p:nvSpPr>
        <p:spPr>
          <a:xfrm>
            <a:off x="2204061" y="3396880"/>
            <a:ext cx="4047640" cy="2267712"/>
          </a:xfrm>
          <a:prstGeom prst="rect">
            <a:avLst/>
          </a:prstGeom>
          <a:solidFill>
            <a:srgbClr val="DAE5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62DB95-C1AF-BF6A-1137-B4A7F4F97D69}"/>
              </a:ext>
            </a:extLst>
          </p:cNvPr>
          <p:cNvSpPr txBox="1"/>
          <p:nvPr/>
        </p:nvSpPr>
        <p:spPr>
          <a:xfrm>
            <a:off x="3922203" y="3479160"/>
            <a:ext cx="2493974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1,588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LICENSED BEDS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(Incl. 6 Hospitals) </a:t>
            </a:r>
          </a:p>
        </p:txBody>
      </p:sp>
      <p:pic>
        <p:nvPicPr>
          <p:cNvPr id="45" name="Picture 44" descr="Text&#10;&#10;Description automatically generated with medium confidence">
            <a:extLst>
              <a:ext uri="{FF2B5EF4-FFF2-40B4-BE49-F238E27FC236}">
                <a16:creationId xmlns:a16="http://schemas.microsoft.com/office/drawing/2014/main" id="{AACF0983-E851-A916-47FD-E18C6F1921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46" y="1225516"/>
            <a:ext cx="4375827" cy="7922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4E49C02-3923-9F4A-3614-3BF339E29A79}"/>
              </a:ext>
            </a:extLst>
          </p:cNvPr>
          <p:cNvSpPr txBox="1"/>
          <p:nvPr/>
        </p:nvSpPr>
        <p:spPr>
          <a:xfrm>
            <a:off x="1545635" y="6541487"/>
            <a:ext cx="876965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data through end of fiscal year 2023. Community benefit through fiscal year 2022.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AD99F3-E938-E558-754B-CDDA30ADC962}"/>
              </a:ext>
            </a:extLst>
          </p:cNvPr>
          <p:cNvSpPr/>
          <p:nvPr/>
        </p:nvSpPr>
        <p:spPr>
          <a:xfrm>
            <a:off x="9507463" y="1099156"/>
            <a:ext cx="2684537" cy="2319352"/>
          </a:xfrm>
          <a:prstGeom prst="rect">
            <a:avLst/>
          </a:prstGeom>
          <a:solidFill>
            <a:srgbClr val="60D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EA726A-89CC-8645-F99C-B526E92CC7A3}"/>
              </a:ext>
            </a:extLst>
          </p:cNvPr>
          <p:cNvSpPr/>
          <p:nvPr/>
        </p:nvSpPr>
        <p:spPr>
          <a:xfrm>
            <a:off x="10128160" y="3406304"/>
            <a:ext cx="2063839" cy="2267712"/>
          </a:xfrm>
          <a:prstGeom prst="rect">
            <a:avLst/>
          </a:prstGeom>
          <a:solidFill>
            <a:srgbClr val="DAE5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7B22C9-5862-DCE2-434B-6AF19A9CA50E}"/>
              </a:ext>
            </a:extLst>
          </p:cNvPr>
          <p:cNvSpPr txBox="1"/>
          <p:nvPr/>
        </p:nvSpPr>
        <p:spPr>
          <a:xfrm>
            <a:off x="9513993" y="1077572"/>
            <a:ext cx="2673829" cy="23083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$2.6 BILLION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REVENUE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$240.3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COMMUNITY BENEFIT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(Through end of fiscal year 2022)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0596BB-FD51-F126-D06A-CA9C354A5D59}"/>
              </a:ext>
            </a:extLst>
          </p:cNvPr>
          <p:cNvSpPr txBox="1"/>
          <p:nvPr/>
        </p:nvSpPr>
        <p:spPr>
          <a:xfrm>
            <a:off x="10168652" y="4470303"/>
            <a:ext cx="197165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740+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0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TRANSPLANTS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230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Graphic 50" descr="Heart organ outline">
            <a:extLst>
              <a:ext uri="{FF2B5EF4-FFF2-40B4-BE49-F238E27FC236}">
                <a16:creationId xmlns:a16="http://schemas.microsoft.com/office/drawing/2014/main" id="{DBE4F31A-2FA4-30E9-5C6F-BF472844D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9820" y="3660764"/>
            <a:ext cx="829319" cy="829319"/>
          </a:xfrm>
          <a:prstGeom prst="rect">
            <a:avLst/>
          </a:prstGeom>
        </p:spPr>
      </p:pic>
      <p:pic>
        <p:nvPicPr>
          <p:cNvPr id="52" name="Graphic 51" descr="Inpatient outline">
            <a:extLst>
              <a:ext uri="{FF2B5EF4-FFF2-40B4-BE49-F238E27FC236}">
                <a16:creationId xmlns:a16="http://schemas.microsoft.com/office/drawing/2014/main" id="{D661B996-B383-05C6-4A06-9819BF2AA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057" y="3235832"/>
            <a:ext cx="1169311" cy="1169311"/>
          </a:xfrm>
          <a:prstGeom prst="corner">
            <a:avLst>
              <a:gd name="adj1" fmla="val 61607"/>
              <a:gd name="adj2" fmla="val 37500"/>
            </a:avLst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9DBE855-C7C9-43AE-D491-22E9E02CE18D}"/>
              </a:ext>
            </a:extLst>
          </p:cNvPr>
          <p:cNvSpPr/>
          <p:nvPr/>
        </p:nvSpPr>
        <p:spPr>
          <a:xfrm>
            <a:off x="4440347" y="1101937"/>
            <a:ext cx="2806744" cy="2297723"/>
          </a:xfrm>
          <a:prstGeom prst="rect">
            <a:avLst/>
          </a:prstGeom>
          <a:solidFill>
            <a:srgbClr val="3F516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3852136-C2FA-69EB-E934-B92C429CE985}"/>
              </a:ext>
            </a:extLst>
          </p:cNvPr>
          <p:cNvSpPr/>
          <p:nvPr/>
        </p:nvSpPr>
        <p:spPr>
          <a:xfrm>
            <a:off x="-4176" y="3399660"/>
            <a:ext cx="2201323" cy="2264529"/>
          </a:xfrm>
          <a:prstGeom prst="rect">
            <a:avLst/>
          </a:prstGeom>
          <a:solidFill>
            <a:srgbClr val="3F516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AB27A-ECB9-2FEB-CD10-E20871474223}"/>
              </a:ext>
            </a:extLst>
          </p:cNvPr>
          <p:cNvSpPr/>
          <p:nvPr/>
        </p:nvSpPr>
        <p:spPr>
          <a:xfrm>
            <a:off x="6251453" y="3391377"/>
            <a:ext cx="1698648" cy="22677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A93F810-172F-309E-F884-5172D2F53610}"/>
              </a:ext>
            </a:extLst>
          </p:cNvPr>
          <p:cNvSpPr/>
          <p:nvPr/>
        </p:nvSpPr>
        <p:spPr>
          <a:xfrm>
            <a:off x="7262532" y="1104319"/>
            <a:ext cx="2242936" cy="2304764"/>
          </a:xfrm>
          <a:prstGeom prst="rect">
            <a:avLst/>
          </a:prstGeom>
          <a:solidFill>
            <a:srgbClr val="DAE5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88DE52-B0C6-427F-CE6E-E3E266656C3A}"/>
              </a:ext>
            </a:extLst>
          </p:cNvPr>
          <p:cNvSpPr txBox="1"/>
          <p:nvPr/>
        </p:nvSpPr>
        <p:spPr>
          <a:xfrm>
            <a:off x="4666343" y="1945995"/>
            <a:ext cx="2319660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15,000+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TEAM MEMBERS &amp; MEDICAL STAFF PROVIDERS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5EB589-C8F2-3AF2-E335-A9431E60632B}"/>
              </a:ext>
            </a:extLst>
          </p:cNvPr>
          <p:cNvSpPr txBox="1"/>
          <p:nvPr/>
        </p:nvSpPr>
        <p:spPr>
          <a:xfrm>
            <a:off x="111791" y="4478631"/>
            <a:ext cx="2126712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47,000+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SURGERIES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2C8FFD-3244-6D74-28AB-94A0AB96A28A}"/>
              </a:ext>
            </a:extLst>
          </p:cNvPr>
          <p:cNvSpPr txBox="1"/>
          <p:nvPr/>
        </p:nvSpPr>
        <p:spPr>
          <a:xfrm>
            <a:off x="6104505" y="4494020"/>
            <a:ext cx="1971655" cy="8925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7,200+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DELIVERIES</a:t>
            </a:r>
          </a:p>
        </p:txBody>
      </p:sp>
      <p:pic>
        <p:nvPicPr>
          <p:cNvPr id="59" name="Graphic 58" descr="Stuffed Toy outline">
            <a:extLst>
              <a:ext uri="{FF2B5EF4-FFF2-40B4-BE49-F238E27FC236}">
                <a16:creationId xmlns:a16="http://schemas.microsoft.com/office/drawing/2014/main" id="{D8F566C0-E35C-DBD0-670C-48AEC90FB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5611" y="3715155"/>
            <a:ext cx="769442" cy="769442"/>
          </a:xfrm>
          <a:prstGeom prst="rect">
            <a:avLst/>
          </a:prstGeom>
        </p:spPr>
      </p:pic>
      <p:pic>
        <p:nvPicPr>
          <p:cNvPr id="60" name="Graphic 59" descr="Hospital outline">
            <a:extLst>
              <a:ext uri="{FF2B5EF4-FFF2-40B4-BE49-F238E27FC236}">
                <a16:creationId xmlns:a16="http://schemas.microsoft.com/office/drawing/2014/main" id="{387C5DBC-AAE4-0C65-A207-E7A0B3209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947" y="3598249"/>
            <a:ext cx="914400" cy="914400"/>
          </a:xfrm>
          <a:prstGeom prst="rect">
            <a:avLst/>
          </a:prstGeom>
        </p:spPr>
      </p:pic>
      <p:pic>
        <p:nvPicPr>
          <p:cNvPr id="61" name="Graphic 60" descr="Group outline">
            <a:extLst>
              <a:ext uri="{FF2B5EF4-FFF2-40B4-BE49-F238E27FC236}">
                <a16:creationId xmlns:a16="http://schemas.microsoft.com/office/drawing/2014/main" id="{DD9ACF57-6F86-167B-40B5-32CE74486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14283" y="1242174"/>
            <a:ext cx="1004508" cy="100450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F97F474-BF4E-65EF-B8B6-4FCE90CD974C}"/>
              </a:ext>
            </a:extLst>
          </p:cNvPr>
          <p:cNvSpPr txBox="1"/>
          <p:nvPr/>
        </p:nvSpPr>
        <p:spPr>
          <a:xfrm>
            <a:off x="7254006" y="1685131"/>
            <a:ext cx="2266007" cy="17235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LOCATIONS ACROSS STATE OF FLORIDA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6.7 MILLION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ACROSS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COUNTIES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230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2" name="Graphic 61" descr="Group outline">
            <a:extLst>
              <a:ext uri="{FF2B5EF4-FFF2-40B4-BE49-F238E27FC236}">
                <a16:creationId xmlns:a16="http://schemas.microsoft.com/office/drawing/2014/main" id="{015CCB66-D3AB-B208-A91A-C1D87A82D2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87185" y="1241870"/>
            <a:ext cx="1004508" cy="1004508"/>
          </a:xfrm>
          <a:prstGeom prst="rect">
            <a:avLst/>
          </a:prstGeom>
        </p:spPr>
      </p:pic>
      <p:pic>
        <p:nvPicPr>
          <p:cNvPr id="65" name="Graphic 64" descr="Earth globe: Americas with solid fill">
            <a:extLst>
              <a:ext uri="{FF2B5EF4-FFF2-40B4-BE49-F238E27FC236}">
                <a16:creationId xmlns:a16="http://schemas.microsoft.com/office/drawing/2014/main" id="{C5E14961-5B01-19EB-45E4-B252262304C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0924" b="11440"/>
          <a:stretch/>
        </p:blipFill>
        <p:spPr>
          <a:xfrm>
            <a:off x="7967497" y="1132722"/>
            <a:ext cx="833005" cy="6467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12C313F-C277-5F16-55DD-AD58A265DAB3}"/>
              </a:ext>
            </a:extLst>
          </p:cNvPr>
          <p:cNvSpPr txBox="1"/>
          <p:nvPr/>
        </p:nvSpPr>
        <p:spPr>
          <a:xfrm>
            <a:off x="338466" y="2631539"/>
            <a:ext cx="17667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RESIDENTS &amp; FELLOWS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3FC6E1-6C5C-08E5-D3E4-57EACC0F8FB7}"/>
              </a:ext>
            </a:extLst>
          </p:cNvPr>
          <p:cNvSpPr txBox="1"/>
          <p:nvPr/>
        </p:nvSpPr>
        <p:spPr>
          <a:xfrm>
            <a:off x="463489" y="2023902"/>
            <a:ext cx="13814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700+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4974A1-9A95-63ED-27D6-1B0A1AC76883}"/>
              </a:ext>
            </a:extLst>
          </p:cNvPr>
          <p:cNvSpPr txBox="1"/>
          <p:nvPr/>
        </p:nvSpPr>
        <p:spPr>
          <a:xfrm>
            <a:off x="3542365" y="5063461"/>
            <a:ext cx="1405644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VISITS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(Emergency &amp; Trauma Center)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62DE05-E94C-FD8D-6D08-A6FFD6E3851A}"/>
              </a:ext>
            </a:extLst>
          </p:cNvPr>
          <p:cNvSpPr txBox="1"/>
          <p:nvPr/>
        </p:nvSpPr>
        <p:spPr>
          <a:xfrm>
            <a:off x="3496896" y="4589515"/>
            <a:ext cx="1502536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130,000+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DC6CBC-8318-97FA-5498-682FD735D713}"/>
              </a:ext>
            </a:extLst>
          </p:cNvPr>
          <p:cNvSpPr txBox="1"/>
          <p:nvPr/>
        </p:nvSpPr>
        <p:spPr>
          <a:xfrm>
            <a:off x="2108752" y="2607499"/>
            <a:ext cx="17667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PROGRAMS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86DE20-11EA-79F3-4DF3-4645BD053EB6}"/>
              </a:ext>
            </a:extLst>
          </p:cNvPr>
          <p:cNvSpPr txBox="1"/>
          <p:nvPr/>
        </p:nvSpPr>
        <p:spPr>
          <a:xfrm>
            <a:off x="2233775" y="1999862"/>
            <a:ext cx="13814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60+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29C323-FCDD-03D3-E16C-7075790AA643}"/>
              </a:ext>
            </a:extLst>
          </p:cNvPr>
          <p:cNvSpPr txBox="1"/>
          <p:nvPr/>
        </p:nvSpPr>
        <p:spPr>
          <a:xfrm>
            <a:off x="2112731" y="5053255"/>
            <a:ext cx="145105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INPATIENT DISCHARGES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5A65A7-E2B4-86F5-5685-195EC4A95165}"/>
              </a:ext>
            </a:extLst>
          </p:cNvPr>
          <p:cNvSpPr txBox="1"/>
          <p:nvPr/>
        </p:nvSpPr>
        <p:spPr>
          <a:xfrm>
            <a:off x="2231067" y="4599100"/>
            <a:ext cx="121438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56,404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16B96C-D025-4EE9-C837-F23990C419A9}"/>
              </a:ext>
            </a:extLst>
          </p:cNvPr>
          <p:cNvSpPr txBox="1"/>
          <p:nvPr/>
        </p:nvSpPr>
        <p:spPr>
          <a:xfrm>
            <a:off x="4958755" y="5050355"/>
            <a:ext cx="130125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OUTPATIENT VISITS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8246EAE-CB04-DB56-3999-7216479F6F5D}"/>
              </a:ext>
            </a:extLst>
          </p:cNvPr>
          <p:cNvSpPr txBox="1"/>
          <p:nvPr/>
        </p:nvSpPr>
        <p:spPr>
          <a:xfrm>
            <a:off x="4969501" y="4592330"/>
            <a:ext cx="1301255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3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652,269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FC3A252-9D61-F1A8-9E84-7339F0FB3826}"/>
              </a:ext>
            </a:extLst>
          </p:cNvPr>
          <p:cNvSpPr/>
          <p:nvPr/>
        </p:nvSpPr>
        <p:spPr>
          <a:xfrm>
            <a:off x="7957015" y="3409081"/>
            <a:ext cx="2171146" cy="2267712"/>
          </a:xfrm>
          <a:prstGeom prst="rect">
            <a:avLst/>
          </a:prstGeom>
          <a:solidFill>
            <a:srgbClr val="3F516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0D9BE6-ACF4-725D-52D6-7530EAECF56B}"/>
              </a:ext>
            </a:extLst>
          </p:cNvPr>
          <p:cNvSpPr txBox="1"/>
          <p:nvPr/>
        </p:nvSpPr>
        <p:spPr>
          <a:xfrm>
            <a:off x="7905188" y="4255493"/>
            <a:ext cx="23196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 1 TRAUMA CENTER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B66554B-E718-DB6D-8935-05357D4364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605" y="3636065"/>
            <a:ext cx="16954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4E0A-85AD-6936-BE84-3EA1893F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ED19-EF24-BDCD-3B25-88AD7BB9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35" y="2372517"/>
            <a:ext cx="3689101" cy="757130"/>
          </a:xfrm>
        </p:spPr>
        <p:txBody>
          <a:bodyPr/>
          <a:lstStyle/>
          <a:p>
            <a:pPr algn="ctr"/>
            <a:r>
              <a:rPr lang="en-US" b="1"/>
              <a:t>81% </a:t>
            </a:r>
            <a:r>
              <a:rPr lang="en-US"/>
              <a:t>of Healthcare Orgs:</a:t>
            </a:r>
            <a:br>
              <a:rPr lang="en-US"/>
            </a:br>
            <a:r>
              <a:rPr lang="en-US">
                <a:solidFill>
                  <a:srgbClr val="FFC000"/>
                </a:solidFill>
              </a:rPr>
              <a:t>Fewer than 2 </a:t>
            </a:r>
            <a:r>
              <a:rPr lang="en-US" err="1">
                <a:solidFill>
                  <a:srgbClr val="FFC000"/>
                </a:solidFill>
              </a:rPr>
              <a:t>GenAI</a:t>
            </a:r>
            <a:r>
              <a:rPr lang="en-US">
                <a:solidFill>
                  <a:srgbClr val="FFC000"/>
                </a:solidFill>
              </a:rPr>
              <a:t> Apps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B4658-A522-4993-20B1-6ED44102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C0FE-72F6-4D4E-B5F6-C0D01F568E3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FCCBBE2-DF84-A64E-9C1E-1C4B1F4A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51" y="596757"/>
            <a:ext cx="7515507" cy="51806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2A153F-7B94-A661-31F9-4F020A69E751}"/>
              </a:ext>
            </a:extLst>
          </p:cNvPr>
          <p:cNvSpPr/>
          <p:nvPr/>
        </p:nvSpPr>
        <p:spPr>
          <a:xfrm>
            <a:off x="829060" y="3187101"/>
            <a:ext cx="5764245" cy="7892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65290D-29DF-8792-F8FE-F007F94768F4}"/>
              </a:ext>
            </a:extLst>
          </p:cNvPr>
          <p:cNvSpPr txBox="1">
            <a:spLocks/>
          </p:cNvSpPr>
          <p:nvPr/>
        </p:nvSpPr>
        <p:spPr>
          <a:xfrm>
            <a:off x="8250234" y="3728354"/>
            <a:ext cx="3689101" cy="108952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90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1500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›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b="1" i="0" kern="1200" cap="all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Tampa General is in top 7%:</a:t>
            </a:r>
            <a:br>
              <a:rPr lang="en-US" b="1" dirty="0"/>
            </a:br>
            <a:r>
              <a:rPr lang="en-US" dirty="0">
                <a:solidFill>
                  <a:srgbClr val="FFC000"/>
                </a:solidFill>
              </a:rPr>
              <a:t>7+ </a:t>
            </a:r>
            <a:r>
              <a:rPr lang="en-US" dirty="0" err="1">
                <a:solidFill>
                  <a:srgbClr val="FFC000"/>
                </a:solidFill>
              </a:rPr>
              <a:t>GenAI</a:t>
            </a:r>
            <a:r>
              <a:rPr lang="en-US" dirty="0">
                <a:solidFill>
                  <a:srgbClr val="FFC000"/>
                </a:solidFill>
              </a:rPr>
              <a:t> Apps</a:t>
            </a:r>
            <a:endParaRPr lang="en-US" baseline="3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B5BB3-F8C4-F3CC-38A4-4E3DF6002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32A86-20CC-8DC6-E083-29320F43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1540" y="6270388"/>
            <a:ext cx="641443" cy="3077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EC0FE-72F6-4D4E-B5F6-C0D01F568E30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DAE5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DAE5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0734833-A835-8205-DA33-FA737080B53D}"/>
              </a:ext>
            </a:extLst>
          </p:cNvPr>
          <p:cNvSpPr txBox="1">
            <a:spLocks/>
          </p:cNvSpPr>
          <p:nvPr/>
        </p:nvSpPr>
        <p:spPr>
          <a:xfrm>
            <a:off x="423395" y="455676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Human AI Collaboration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5412DCDE-59F7-2596-36FC-1D8B1580794D}"/>
              </a:ext>
            </a:extLst>
          </p:cNvPr>
          <p:cNvSpPr/>
          <p:nvPr/>
        </p:nvSpPr>
        <p:spPr>
          <a:xfrm>
            <a:off x="799298" y="4211182"/>
            <a:ext cx="3079064" cy="1823858"/>
          </a:xfrm>
          <a:prstGeom prst="roundRect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AI as a clinical copilot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97EF8B6F-EA49-5D23-E909-50A4C3BE999E}"/>
              </a:ext>
            </a:extLst>
          </p:cNvPr>
          <p:cNvSpPr/>
          <p:nvPr/>
        </p:nvSpPr>
        <p:spPr>
          <a:xfrm>
            <a:off x="4572822" y="4211182"/>
            <a:ext cx="3079064" cy="1791542"/>
          </a:xfrm>
          <a:prstGeom prst="roundRect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Enhancing not replacing human touch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CAC518DE-22D3-0092-A6BE-13B5E66EB8A4}"/>
              </a:ext>
            </a:extLst>
          </p:cNvPr>
          <p:cNvSpPr/>
          <p:nvPr/>
        </p:nvSpPr>
        <p:spPr>
          <a:xfrm>
            <a:off x="8329993" y="4180460"/>
            <a:ext cx="3079064" cy="1791541"/>
          </a:xfrm>
          <a:prstGeom prst="roundRect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Training clinicians to work alongside AI</a:t>
            </a:r>
          </a:p>
        </p:txBody>
      </p:sp>
      <p:pic>
        <p:nvPicPr>
          <p:cNvPr id="1026" name="Picture 2" descr="See related image detail. US tech firm Palantir's AI-driven sales skyrocket after NHS contract win">
            <a:extLst>
              <a:ext uri="{FF2B5EF4-FFF2-40B4-BE49-F238E27FC236}">
                <a16:creationId xmlns:a16="http://schemas.microsoft.com/office/drawing/2014/main" id="{05F00496-ED5E-D6F3-9DEB-E0DC31DFC0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8" y="1352709"/>
            <a:ext cx="2660904" cy="2514600"/>
          </a:xfrm>
          <a:prstGeom prst="rect">
            <a:avLst/>
          </a:prstGeom>
          <a:noFill/>
          <a:effectLst>
            <a:outerShdw blurRad="50800" dist="215900" dir="2700000" algn="tl" rotWithShape="0">
              <a:prstClr val="black">
                <a:alpha val="40000"/>
              </a:prst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related image detail. McKinney Spine and Pain Center - Interventional Spine and Pain ...">
            <a:extLst>
              <a:ext uri="{FF2B5EF4-FFF2-40B4-BE49-F238E27FC236}">
                <a16:creationId xmlns:a16="http://schemas.microsoft.com/office/drawing/2014/main" id="{9E5A09A9-7420-0136-05A4-292F6982193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2" y="1343894"/>
            <a:ext cx="2660904" cy="2514600"/>
          </a:xfrm>
          <a:prstGeom prst="rect">
            <a:avLst/>
          </a:prstGeom>
          <a:noFill/>
          <a:effectLst>
            <a:outerShdw blurRad="50800" dist="215900" dir="2700000" algn="tl" rotWithShape="0">
              <a:prstClr val="black">
                <a:alpha val="40000"/>
              </a:prst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training doctors picture">
            <a:extLst>
              <a:ext uri="{FF2B5EF4-FFF2-40B4-BE49-F238E27FC236}">
                <a16:creationId xmlns:a16="http://schemas.microsoft.com/office/drawing/2014/main" id="{BEFB29E5-6274-31E6-4E60-76D2A681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11832"/>
          <a:stretch/>
        </p:blipFill>
        <p:spPr bwMode="auto">
          <a:xfrm>
            <a:off x="8555426" y="1323460"/>
            <a:ext cx="2660905" cy="2514600"/>
          </a:xfrm>
          <a:prstGeom prst="rect">
            <a:avLst/>
          </a:prstGeom>
          <a:noFill/>
          <a:effectLst>
            <a:outerShdw blurRad="50800" dist="215900" dir="2700000" algn="tl" rotWithShape="0">
              <a:prstClr val="black">
                <a:alpha val="40000"/>
              </a:prst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9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08F1E-DDDA-466F-78B3-9B37A37D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AI Governance at Tampa General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C819C-431C-7A92-52F9-1D9C9CBFE733}"/>
              </a:ext>
            </a:extLst>
          </p:cNvPr>
          <p:cNvSpPr txBox="1"/>
          <p:nvPr/>
        </p:nvSpPr>
        <p:spPr>
          <a:xfrm>
            <a:off x="5226214" y="4226609"/>
            <a:ext cx="218585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Safety</a:t>
            </a:r>
            <a:r>
              <a:rPr lang="en-US">
                <a:solidFill>
                  <a:schemeClr val="accent2"/>
                </a:solidFill>
              </a:rPr>
              <a:t> + 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Ethics Review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84B7F-F71F-40D4-4013-A1B8BB81E729}"/>
              </a:ext>
            </a:extLst>
          </p:cNvPr>
          <p:cNvSpPr txBox="1"/>
          <p:nvPr/>
        </p:nvSpPr>
        <p:spPr>
          <a:xfrm>
            <a:off x="3022210" y="4226609"/>
            <a:ext cx="18199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Comprehensive Security 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E8EEA-C6C6-8D58-B5A4-D5004597CA65}"/>
              </a:ext>
            </a:extLst>
          </p:cNvPr>
          <p:cNvSpPr txBox="1"/>
          <p:nvPr/>
        </p:nvSpPr>
        <p:spPr>
          <a:xfrm>
            <a:off x="7669552" y="4211464"/>
            <a:ext cx="196411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Risk +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Compliance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5533D-BBA7-A3BA-FC42-B0BBB46F7D3D}"/>
              </a:ext>
            </a:extLst>
          </p:cNvPr>
          <p:cNvSpPr txBox="1"/>
          <p:nvPr/>
        </p:nvSpPr>
        <p:spPr>
          <a:xfrm>
            <a:off x="452284" y="4206359"/>
            <a:ext cx="2185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Clinical/Business Utility/Validity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96C8AA-E495-0A4C-E747-C02316C32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77" y="3126711"/>
            <a:ext cx="901456" cy="901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503E4B-9F0C-110C-B55C-CD153FA3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646" y="3126711"/>
            <a:ext cx="1016766" cy="1050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50D5DE-49E2-D006-D704-AB5D439DB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125" y="3127904"/>
            <a:ext cx="931965" cy="9319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74D5A6-4B72-F77C-213B-9331B217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803" y="3234604"/>
            <a:ext cx="817244" cy="850538"/>
          </a:xfrm>
          <a:prstGeom prst="rect">
            <a:avLst/>
          </a:prstGeom>
        </p:spPr>
      </p:pic>
      <p:pic>
        <p:nvPicPr>
          <p:cNvPr id="1026" name="Picture 2" descr="Learning - Free education icons">
            <a:extLst>
              <a:ext uri="{FF2B5EF4-FFF2-40B4-BE49-F238E27FC236}">
                <a16:creationId xmlns:a16="http://schemas.microsoft.com/office/drawing/2014/main" id="{E9D5EE38-817A-DDAF-2D61-593DF1E4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8" y="3239814"/>
            <a:ext cx="852224" cy="8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01D9-D7C3-F8F1-E7C9-2378FF87AAE5}"/>
              </a:ext>
            </a:extLst>
          </p:cNvPr>
          <p:cNvSpPr txBox="1"/>
          <p:nvPr/>
        </p:nvSpPr>
        <p:spPr>
          <a:xfrm>
            <a:off x="9891153" y="4200540"/>
            <a:ext cx="173558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Learner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Impact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7293DB-58A5-4B5C-874D-CB7DE54CD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01582"/>
              </p:ext>
            </p:extLst>
          </p:nvPr>
        </p:nvGraphicFramePr>
        <p:xfrm>
          <a:off x="2032000" y="5039679"/>
          <a:ext cx="8127999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037906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667334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4564422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AI Governance Membership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73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Clinical Leadership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Safety /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703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Regulatory /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Ethics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21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Operations / Service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Informatics  / BI /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78626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74D8E92-E288-10AD-310D-E4D532CD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53" y="1470774"/>
            <a:ext cx="11325465" cy="1316258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Governance and Expert Vetting Remain at the Forefront</a:t>
            </a:r>
            <a:endParaRPr lang="en-US" sz="2800" b="1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US" sz="1200" b="1">
              <a:solidFill>
                <a:srgbClr val="FFFFFF"/>
              </a:solidFill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TGH Experts Carefully Review the Application of AI</a:t>
            </a:r>
            <a:endParaRPr lang="en-US" sz="12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5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E5F4-C325-8E68-86D7-CFAC98D8A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F094FB-4AD2-0C39-2A11-A1876EF50B34}"/>
              </a:ext>
            </a:extLst>
          </p:cNvPr>
          <p:cNvSpPr txBox="1">
            <a:spLocks/>
          </p:cNvSpPr>
          <p:nvPr/>
        </p:nvSpPr>
        <p:spPr>
          <a:xfrm>
            <a:off x="414250" y="4668051"/>
            <a:ext cx="11363500" cy="369332"/>
          </a:xfrm>
          <a:prstGeom prst="rect">
            <a:avLst/>
          </a:prstGeom>
        </p:spPr>
        <p:txBody>
          <a:bodyPr vert="horz" wrap="square" lIns="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Questions or comments: jweber@tgh.org</a:t>
            </a:r>
          </a:p>
        </p:txBody>
      </p:sp>
    </p:spTree>
    <p:extLst>
      <p:ext uri="{BB962C8B-B14F-4D97-AF65-F5344CB8AC3E}">
        <p14:creationId xmlns:p14="http://schemas.microsoft.com/office/powerpoint/2010/main" val="23439699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24">
      <a:dk1>
        <a:srgbClr val="22303F"/>
      </a:dk1>
      <a:lt1>
        <a:srgbClr val="FFFFFF"/>
      </a:lt1>
      <a:dk2>
        <a:srgbClr val="3F5164"/>
      </a:dk2>
      <a:lt2>
        <a:srgbClr val="FFF353"/>
      </a:lt2>
      <a:accent1>
        <a:srgbClr val="DAE5E5"/>
      </a:accent1>
      <a:accent2>
        <a:srgbClr val="60D1E0"/>
      </a:accent2>
      <a:accent3>
        <a:srgbClr val="32539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yChart Proxy Training Deck Inpatient RN" id="{130EB42C-AECF-1E44-8709-83BAA3BDE327}" vid="{10EC79E2-C1CA-E349-A255-DBBC1BCF1EBA}"/>
    </a:ext>
  </a:extLst>
</a:theme>
</file>

<file path=ppt/theme/theme2.xml><?xml version="1.0" encoding="utf-8"?>
<a:theme xmlns:a="http://schemas.openxmlformats.org/drawingml/2006/main" name="Office Theme">
  <a:themeElements>
    <a:clrScheme name="Custom 24">
      <a:dk1>
        <a:srgbClr val="22303F"/>
      </a:dk1>
      <a:lt1>
        <a:srgbClr val="FFFFFF"/>
      </a:lt1>
      <a:dk2>
        <a:srgbClr val="3F5164"/>
      </a:dk2>
      <a:lt2>
        <a:srgbClr val="FFF353"/>
      </a:lt2>
      <a:accent1>
        <a:srgbClr val="DAE5E5"/>
      </a:accent1>
      <a:accent2>
        <a:srgbClr val="60D1E0"/>
      </a:accent2>
      <a:accent3>
        <a:srgbClr val="32539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FormConfiguration><![CDATA[{"formFields":[],"formDataEntries":[]}]]></Templafy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043180024A643A1B4CB74F14D6774" ma:contentTypeVersion="14" ma:contentTypeDescription="Create a new document." ma:contentTypeScope="" ma:versionID="04716d9bf86f16ac0c6a0f02d4cd1226">
  <xsd:schema xmlns:xsd="http://www.w3.org/2001/XMLSchema" xmlns:xs="http://www.w3.org/2001/XMLSchema" xmlns:p="http://schemas.microsoft.com/office/2006/metadata/properties" xmlns:ns3="2d25a5a3-62cd-49fb-b30b-f761eb4bbf3e" xmlns:ns4="dc7c4cc4-ab7d-4d24-9f67-01477d1247a1" targetNamespace="http://schemas.microsoft.com/office/2006/metadata/properties" ma:root="true" ma:fieldsID="2334a22f09df26df7fa6ba1a59d46494" ns3:_="" ns4:_="">
    <xsd:import namespace="2d25a5a3-62cd-49fb-b30b-f761eb4bbf3e"/>
    <xsd:import namespace="dc7c4cc4-ab7d-4d24-9f67-01477d1247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5a5a3-62cd-49fb-b30b-f761eb4bbf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c4cc4-ab7d-4d24-9f67-01477d1247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TemplateConfiguration><![CDATA[{"elementsMetadata":[],"transformationConfigurations":[],"templateName":"General TGH Branded PowerPoint Template","templateDescription":"The default core presentation template for TGH.","enableDocumentContentUpdater":false,"version":"2.0"}]]></TemplafyTemplate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25a5a3-62cd-49fb-b30b-f761eb4bbf3e" xsi:nil="true"/>
  </documentManagement>
</p:properties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slideVersion":1,"isValidatorEnabled":false,"isLocked":false,"elementsMetadata":[],"slideId":"638307276477093332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08DD51C4-BE48-491E-AE2E-B9E18F3B3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B7417A-2EB4-44B8-92ED-B8D1FF654C1A}">
  <ds:schemaRefs/>
</ds:datastoreItem>
</file>

<file path=customXml/itemProps3.xml><?xml version="1.0" encoding="utf-8"?>
<ds:datastoreItem xmlns:ds="http://schemas.openxmlformats.org/officeDocument/2006/customXml" ds:itemID="{A614018F-16A7-4855-9943-6E7D9B240B78}">
  <ds:schemaRefs>
    <ds:schemaRef ds:uri="2d25a5a3-62cd-49fb-b30b-f761eb4bbf3e"/>
    <ds:schemaRef ds:uri="dc7c4cc4-ab7d-4d24-9f67-01477d1247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75667D3B-AB44-4E17-AA76-0ABBC61E38FC}">
  <ds:schemaRefs/>
</ds:datastoreItem>
</file>

<file path=customXml/itemProps5.xml><?xml version="1.0" encoding="utf-8"?>
<ds:datastoreItem xmlns:ds="http://schemas.openxmlformats.org/officeDocument/2006/customXml" ds:itemID="{6A0B733D-C2CD-4E96-89DF-223009410EEB}">
  <ds:schemaRefs>
    <ds:schemaRef ds:uri="http://purl.org/dc/terms/"/>
    <ds:schemaRef ds:uri="http://purl.org/dc/elements/1.1/"/>
    <ds:schemaRef ds:uri="http://www.w3.org/XML/1998/namespace"/>
    <ds:schemaRef ds:uri="dc7c4cc4-ab7d-4d24-9f67-01477d1247a1"/>
    <ds:schemaRef ds:uri="http://purl.org/dc/dcmitype/"/>
    <ds:schemaRef ds:uri="http://schemas.microsoft.com/office/2006/documentManagement/types"/>
    <ds:schemaRef ds:uri="2d25a5a3-62cd-49fb-b30b-f761eb4bbf3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6.xml><?xml version="1.0" encoding="utf-8"?>
<ds:datastoreItem xmlns:ds="http://schemas.openxmlformats.org/officeDocument/2006/customXml" ds:itemID="{B2F97CC8-62D4-4C6C-8F18-0907BFF743D9}">
  <ds:schemaRefs/>
</ds:datastoreItem>
</file>

<file path=customXml/itemProps7.xml><?xml version="1.0" encoding="utf-8"?>
<ds:datastoreItem xmlns:ds="http://schemas.openxmlformats.org/officeDocument/2006/customXml" ds:itemID="{778D2837-EB4E-4823-8671-6B6E8331BD5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245</Words>
  <Application>Microsoft Office PowerPoint</Application>
  <PresentationFormat>Widescreen</PresentationFormat>
  <Paragraphs>76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Avenir Book</vt:lpstr>
      <vt:lpstr>Calibri</vt:lpstr>
      <vt:lpstr>Cambria</vt:lpstr>
      <vt:lpstr>Poppins</vt:lpstr>
      <vt:lpstr>1_Office Theme</vt:lpstr>
      <vt:lpstr>Office Theme</vt:lpstr>
      <vt:lpstr>One of the Nation’s Leading Academic Health Systems</vt:lpstr>
      <vt:lpstr>PowerPoint Presentation</vt:lpstr>
      <vt:lpstr>PowerPoint Presentation</vt:lpstr>
      <vt:lpstr>AI Governance at Tampa General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Smith</dc:creator>
  <cp:lastModifiedBy>Weber, Jaimie</cp:lastModifiedBy>
  <cp:revision>5</cp:revision>
  <cp:lastPrinted>2025-02-13T22:01:38Z</cp:lastPrinted>
  <dcterms:created xsi:type="dcterms:W3CDTF">2024-04-01T16:12:02Z</dcterms:created>
  <dcterms:modified xsi:type="dcterms:W3CDTF">2025-02-17T12:18:25Z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0x010100186043180024A643A1B4CB74F14D6774</vt:lpwstr>
  </property>
  <property fmtid="{D5CDD505-2E9C-101B-9397-08002B2CF9AE}" pid="3" name="MediaServiceImageTags">
    <vt:lpwstr/>
  </property>
  <property fmtid="{D5CDD505-2E9C-101B-9397-08002B2CF9AE}" pid="4" name="TemplafyTimeStamp">
    <vt:lpwstr>2023-09-19T13:41:38</vt:lpwstr>
  </property>
  <property fmtid="{D5CDD505-2E9C-101B-9397-08002B2CF9AE}" pid="5" name="TemplafyTenantId">
    <vt:lpwstr>tgh</vt:lpwstr>
  </property>
  <property fmtid="{D5CDD505-2E9C-101B-9397-08002B2CF9AE}" pid="6" name="TemplafyTemplateId">
    <vt:lpwstr>638183090206365008</vt:lpwstr>
  </property>
  <property fmtid="{D5CDD505-2E9C-101B-9397-08002B2CF9AE}" pid="7" name="TemplafyUserProfileId">
    <vt:lpwstr>637868596265153687</vt:lpwstr>
  </property>
  <property fmtid="{D5CDD505-2E9C-101B-9397-08002B2CF9AE}" pid="8" name="TemplafyFromBlank">
    <vt:bool>false</vt:bool>
  </property>
</Properties>
</file>