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10"/>
  </p:notesMasterIdLst>
  <p:handoutMasterIdLst>
    <p:handoutMasterId r:id="rId11"/>
  </p:handoutMasterIdLst>
  <p:sldIdLst>
    <p:sldId id="266" r:id="rId5"/>
    <p:sldId id="4166" r:id="rId6"/>
    <p:sldId id="4172" r:id="rId7"/>
    <p:sldId id="4173" r:id="rId8"/>
    <p:sldId id="41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921C3B-C454-2C4C-EB0F-6CA915F4866F}" name="Bob Kleinhample" initials="BK" userId="a745e67d19161d92" providerId="Windows Live"/>
  <p188:author id="{930211D8-0540-6AC4-333E-C16197D6DEFD}" name="Bob Sottilare" initials="BS" userId="S::bob.sottilare@soartech.com::3e164ab2-e556-4f15-970e-edc7d2cbe7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6B"/>
    <a:srgbClr val="FFCC00"/>
    <a:srgbClr val="1A3050"/>
    <a:srgbClr val="0091B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3" autoAdjust="0"/>
    <p:restoredTop sz="94436" autoAdjust="0"/>
  </p:normalViewPr>
  <p:slideViewPr>
    <p:cSldViewPr snapToGrid="0">
      <p:cViewPr varScale="1">
        <p:scale>
          <a:sx n="70" d="100"/>
          <a:sy n="70" d="100"/>
        </p:scale>
        <p:origin x="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16E82D-9F1A-464B-F6E4-D100A03BD2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538A7-9E65-F7EA-F19B-E9B04AA2E5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78160-A02E-684D-861A-E3094D32D19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7A505-3DEC-B956-F726-C3A61C27BC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7B868-4E97-15D4-3FB2-289B55E7D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10996-4AF3-DD47-992D-A49C1571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72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29F4E-ACB1-4E7C-B0E5-CC3A74BC268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AD333-6AA6-44D8-AC40-0F8435009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0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8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AD333-6AA6-44D8-AC40-0F84350096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4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Stakeholder Collaboration: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Engage a broad spectrum of stakeholders—including industry experts, academic researchers, and government agencies—to co-create guidelines.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This inclusive approach helps ensure that policies are well-informed, practical, and reflective of the broad needs of the community.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Balanced Regulatory Frameworks: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b="1" dirty="0"/>
              <a:t>A balanced regulatory framework refers to a policy structure that harmonizes innovation with robust oversight.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b="1" dirty="0"/>
              <a:t>Establish clear, enforceable guidelines to address risks, ethics, and accountability while remaining sufficiently flexible to adapt to technological advances.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b="1" dirty="0"/>
              <a:t>Provide for open-source datasets to support AI research, development and capability validation.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b="1" dirty="0"/>
              <a:t>This flexible framework would involve stakeholder engagement, transparent standards, and iterative updates, ensuring that regulatory measures safeguard public and operational interests without stifling creativity or progress.</a:t>
            </a:r>
            <a:endParaRPr lang="en-US" b="1" i="0" dirty="0">
              <a:solidFill>
                <a:srgbClr val="36394E"/>
              </a:solidFill>
              <a:effectLst/>
              <a:latin typeface="Archivo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Agile Policy Mechanisms… the AI marketplace will continue to evolve rapidly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Implement regulatory frameworks that are iterative and adaptable, allowing for timely updates in response to rapid technological changes.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This approach minimizes the risk of policies becoming outdated as AI capabilities evolve.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Robust Data Governance and Interoperability Standards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Establish clear data management and interoperability standards that promote transparency, data integrity, and accountability.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By doing so, policies can support innovation in AI-driven MS&amp;T while enhancing reuse and driving down integration costs.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Incentivize Research and Public-Private Partnerships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Encourage innovation through targeted funding, tax incentives, and support for public-private partnerships.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Such initiatives can stimulate research and development while ensuring that advancements in AI align with public interest and security objectives.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AD333-6AA6-44D8-AC40-0F84350096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8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36739AC9-F42A-8EED-7FB1-50CDE1C426E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6" b="48295"/>
          <a:stretch/>
        </p:blipFill>
        <p:spPr bwMode="auto">
          <a:xfrm>
            <a:off x="1536902" y="1912690"/>
            <a:ext cx="9118195" cy="280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79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887C5-F311-EA1A-6ADF-CFF4B0A7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216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4C8C4-7ADD-CE8A-A398-0FAA67243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82363"/>
            <a:ext cx="10515600" cy="90908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33BAB-B60F-2B0F-25BB-72CA498A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4250" y="6238904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B6006C46-D005-E448-89B8-8933F5E42ED0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50A3A-6A16-A014-64C3-42EA4A17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195442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BE789E42-0A47-414F-981D-578E39133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2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96ABA-B2E1-79D5-7782-A3C27C30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805"/>
            <a:ext cx="10515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53DE-FC2E-59EC-F13E-D8E3D193D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586"/>
            <a:ext cx="10515600" cy="33707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1A3D9-4E4B-9566-F212-70AF0D1AD710}"/>
              </a:ext>
            </a:extLst>
          </p:cNvPr>
          <p:cNvSpPr/>
          <p:nvPr userDrawn="1"/>
        </p:nvSpPr>
        <p:spPr>
          <a:xfrm>
            <a:off x="0" y="0"/>
            <a:ext cx="12192000" cy="66510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181979-72E7-C26A-2E2B-58F5101F05AF}"/>
              </a:ext>
            </a:extLst>
          </p:cNvPr>
          <p:cNvSpPr/>
          <p:nvPr userDrawn="1"/>
        </p:nvSpPr>
        <p:spPr>
          <a:xfrm>
            <a:off x="0" y="665109"/>
            <a:ext cx="12188952" cy="118662"/>
          </a:xfrm>
          <a:prstGeom prst="rect">
            <a:avLst/>
          </a:prstGeom>
          <a:solidFill>
            <a:srgbClr val="0091B5"/>
          </a:solidFill>
          <a:ln>
            <a:solidFill>
              <a:srgbClr val="0091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4760E3D-5BC1-F288-FAFD-0D2EFE894F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111" b="47784"/>
          <a:stretch/>
        </p:blipFill>
        <p:spPr>
          <a:xfrm>
            <a:off x="52247" y="58723"/>
            <a:ext cx="2157553" cy="60638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28BA780-447F-15EC-85AD-12957CA1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4250" y="6238904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B6006C46-D005-E448-89B8-8933F5E42ED0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C26644-DD8F-D9AD-8B00-6CF869D5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195442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BE789E42-0A47-414F-981D-578E39133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_AI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C2D37-6EB4-4262-3C87-8383D1F61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312"/>
            <a:ext cx="10515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BACE4-8629-01C7-DAE3-F55F7A92C1D8}"/>
              </a:ext>
            </a:extLst>
          </p:cNvPr>
          <p:cNvSpPr/>
          <p:nvPr userDrawn="1"/>
        </p:nvSpPr>
        <p:spPr>
          <a:xfrm>
            <a:off x="0" y="0"/>
            <a:ext cx="443345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6F5AB-CF52-A4D4-F9D6-76A353A95A9A}"/>
              </a:ext>
            </a:extLst>
          </p:cNvPr>
          <p:cNvSpPr/>
          <p:nvPr userDrawn="1"/>
        </p:nvSpPr>
        <p:spPr>
          <a:xfrm>
            <a:off x="459898" y="0"/>
            <a:ext cx="67122" cy="6858000"/>
          </a:xfrm>
          <a:prstGeom prst="rect">
            <a:avLst/>
          </a:prstGeom>
          <a:solidFill>
            <a:srgbClr val="0091B5"/>
          </a:solidFill>
          <a:ln>
            <a:solidFill>
              <a:srgbClr val="0091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41628-B149-8778-1983-F633CFB3A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649"/>
            <a:ext cx="10515600" cy="33707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0FAB2DE-A3A2-7C07-C899-F3F3A6EB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6981" y="6324687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B6006C46-D005-E448-89B8-8933F5E42ED0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9DC12A-BFA3-9F0B-6F0D-639E43610191}"/>
              </a:ext>
            </a:extLst>
          </p:cNvPr>
          <p:cNvSpPr txBox="1">
            <a:spLocks/>
          </p:cNvSpPr>
          <p:nvPr userDrawn="1"/>
        </p:nvSpPr>
        <p:spPr>
          <a:xfrm>
            <a:off x="68452" y="64303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789E42-0A47-414F-981D-578E39133D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EB4D1E7-47A8-7979-8A32-E79F677037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288" b="58789"/>
          <a:stretch/>
        </p:blipFill>
        <p:spPr>
          <a:xfrm rot="16200000">
            <a:off x="-865735" y="5245910"/>
            <a:ext cx="215755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7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d_AI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C2D37-6EB4-4262-3C87-8383D1F61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312"/>
            <a:ext cx="10515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BACE4-8629-01C7-DAE3-F55F7A92C1D8}"/>
              </a:ext>
            </a:extLst>
          </p:cNvPr>
          <p:cNvSpPr/>
          <p:nvPr userDrawn="1"/>
        </p:nvSpPr>
        <p:spPr>
          <a:xfrm>
            <a:off x="0" y="0"/>
            <a:ext cx="443345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6F5AB-CF52-A4D4-F9D6-76A353A95A9A}"/>
              </a:ext>
            </a:extLst>
          </p:cNvPr>
          <p:cNvSpPr/>
          <p:nvPr userDrawn="1"/>
        </p:nvSpPr>
        <p:spPr>
          <a:xfrm>
            <a:off x="459898" y="0"/>
            <a:ext cx="67122" cy="6858000"/>
          </a:xfrm>
          <a:prstGeom prst="rect">
            <a:avLst/>
          </a:prstGeom>
          <a:solidFill>
            <a:srgbClr val="0091B5"/>
          </a:solidFill>
          <a:ln>
            <a:solidFill>
              <a:srgbClr val="0091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41628-B149-8778-1983-F633CFB3A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649"/>
            <a:ext cx="10515600" cy="33707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0FAB2DE-A3A2-7C07-C899-F3F3A6EB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6981" y="6324687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B6006C46-D005-E448-89B8-8933F5E42ED0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9DC12A-BFA3-9F0B-6F0D-639E43610191}"/>
              </a:ext>
            </a:extLst>
          </p:cNvPr>
          <p:cNvSpPr txBox="1">
            <a:spLocks/>
          </p:cNvSpPr>
          <p:nvPr userDrawn="1"/>
        </p:nvSpPr>
        <p:spPr>
          <a:xfrm>
            <a:off x="68452" y="64303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789E42-0A47-414F-981D-578E39133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1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_AI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8BACE4-8629-01C7-DAE3-F55F7A92C1D8}"/>
              </a:ext>
            </a:extLst>
          </p:cNvPr>
          <p:cNvSpPr/>
          <p:nvPr userDrawn="1"/>
        </p:nvSpPr>
        <p:spPr>
          <a:xfrm>
            <a:off x="0" y="0"/>
            <a:ext cx="443345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6F5AB-CF52-A4D4-F9D6-76A353A95A9A}"/>
              </a:ext>
            </a:extLst>
          </p:cNvPr>
          <p:cNvSpPr/>
          <p:nvPr userDrawn="1"/>
        </p:nvSpPr>
        <p:spPr>
          <a:xfrm>
            <a:off x="459898" y="0"/>
            <a:ext cx="67122" cy="6858000"/>
          </a:xfrm>
          <a:prstGeom prst="rect">
            <a:avLst/>
          </a:prstGeom>
          <a:solidFill>
            <a:srgbClr val="0091B5"/>
          </a:solidFill>
          <a:ln>
            <a:solidFill>
              <a:srgbClr val="0091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7FB8B5D-0422-8795-BE1C-2767C6F3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6981" y="6324687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B6006C46-D005-E448-89B8-8933F5E42ED0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E93FF58-E7EF-0242-2834-4C40EED8B3B3}"/>
              </a:ext>
            </a:extLst>
          </p:cNvPr>
          <p:cNvSpPr txBox="1">
            <a:spLocks/>
          </p:cNvSpPr>
          <p:nvPr userDrawn="1"/>
        </p:nvSpPr>
        <p:spPr>
          <a:xfrm>
            <a:off x="68452" y="64303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789E42-0A47-414F-981D-578E39133D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1DD988-3F7D-2209-2F1C-EB02D639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312"/>
            <a:ext cx="10515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998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Standard_AI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7F09-5641-6B22-2DF5-A1044D4F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F7295-36C5-73BF-19CB-09B0EAAE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E07F2-09B2-F578-3E60-931CF3374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FD6208-89E7-6732-7135-1897D2EA3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1E158-F6C3-1D54-9B7D-E6861D1C3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16503E0-D69A-7CC4-2771-5AB92D7F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4250" y="6238904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B6006C46-D005-E448-89B8-8933F5E42ED0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5669F6-9D79-7310-053D-4E486BBB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195442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BE789E42-0A47-414F-981D-578E39133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7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Gri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3E04-CC55-D1E0-0B04-C2D169A0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0679-1A1F-A092-6C37-BDBFF06C9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0" cy="4351338"/>
          </a:xfrm>
        </p:spPr>
        <p:txBody>
          <a:bodyPr/>
          <a:lstStyle>
            <a:lvl1pPr>
              <a:defRPr b="0" i="0"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defRPr>
            </a:lvl1pPr>
            <a:lvl2pPr>
              <a:defRPr b="0" i="0"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defRPr>
            </a:lvl2pPr>
            <a:lvl3pPr>
              <a:defRPr b="0" i="0"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defRPr>
            </a:lvl3pPr>
            <a:lvl4pPr>
              <a:defRPr b="0" i="0"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defRPr>
            </a:lvl4pPr>
            <a:lvl5pPr>
              <a:defRPr b="0" i="0"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FB89996F-882E-ABAA-BF89-C3161AD5F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8037" y="6129144"/>
            <a:ext cx="2006024" cy="7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4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DB70DDCD-0DE8-4326-9544-2BEE0D282D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6458" y="1463040"/>
            <a:ext cx="9852067" cy="45617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40357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40357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140357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140357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140357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12DAB081-D987-64F9-B048-84BB52CA6C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6458" y="76445"/>
            <a:ext cx="9852067" cy="695548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buFontTx/>
              <a:buNone/>
              <a:defRPr sz="3600" u="none">
                <a:solidFill>
                  <a:schemeClr val="tx1"/>
                </a:solidFill>
                <a:latin typeface="Red Hat Display Black" panose="02010A03040201060303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algn="ctr">
              <a:buFontTx/>
              <a:buNone/>
              <a:defRPr sz="3600">
                <a:solidFill>
                  <a:schemeClr val="bg1"/>
                </a:solidFill>
                <a:latin typeface="Red Hat Display Black" panose="02010A03040201060303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algn="ctr">
              <a:buFontTx/>
              <a:buNone/>
              <a:defRPr sz="3600">
                <a:solidFill>
                  <a:schemeClr val="bg1"/>
                </a:solidFill>
                <a:latin typeface="Red Hat Display Black" panose="02010A03040201060303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algn="ctr">
              <a:buFontTx/>
              <a:buNone/>
              <a:defRPr sz="3600">
                <a:solidFill>
                  <a:schemeClr val="bg1"/>
                </a:solidFill>
                <a:latin typeface="Red Hat Display Black" panose="02010A03040201060303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algn="ctr">
              <a:buFontTx/>
              <a:buNone/>
              <a:defRPr sz="3600">
                <a:solidFill>
                  <a:schemeClr val="bg1"/>
                </a:solidFill>
                <a:latin typeface="Red Hat Display Black" panose="02010A03040201060303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C9BF8ADD-4A65-23A2-0800-6AD31336D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2939" y="1005018"/>
            <a:ext cx="2090860" cy="47111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2F737C5-20E1-0CA8-315E-4DBAAD1A3F46}"/>
              </a:ext>
            </a:extLst>
          </p:cNvPr>
          <p:cNvGrpSpPr/>
          <p:nvPr userDrawn="1"/>
        </p:nvGrpSpPr>
        <p:grpSpPr>
          <a:xfrm>
            <a:off x="2895600" y="972511"/>
            <a:ext cx="6400800" cy="50800"/>
            <a:chOff x="2895600" y="1189773"/>
            <a:chExt cx="6400800" cy="50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C45C78-0B28-EAD8-A773-DC2E388DB9FE}"/>
                </a:ext>
              </a:extLst>
            </p:cNvPr>
            <p:cNvSpPr/>
            <p:nvPr userDrawn="1"/>
          </p:nvSpPr>
          <p:spPr>
            <a:xfrm>
              <a:off x="2895600" y="1189773"/>
              <a:ext cx="3200400" cy="508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74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882C88-DAEE-5096-D687-E6B7206B20A9}"/>
                </a:ext>
              </a:extLst>
            </p:cNvPr>
            <p:cNvSpPr/>
            <p:nvPr userDrawn="1"/>
          </p:nvSpPr>
          <p:spPr>
            <a:xfrm rot="10800000">
              <a:off x="6096000" y="1189773"/>
              <a:ext cx="3200400" cy="508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74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48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B3275-5D42-1F0C-2DB7-40927D9C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282AC-FBBE-F534-B024-3CFFDA99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52CB5-8A19-C9D5-4A9E-82A8009A1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B6006C46-D005-E448-89B8-8933F5E42ED0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F7DBE-9840-38D5-BE9B-47392AEAA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3D66A-B50F-6905-73C6-F242E8E72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BE789E42-0A47-414F-981D-578E39133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3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50" r:id="rId3"/>
    <p:sldLayoutId id="2147483654" r:id="rId4"/>
    <p:sldLayoutId id="2147483682" r:id="rId5"/>
    <p:sldLayoutId id="2147483662" r:id="rId6"/>
    <p:sldLayoutId id="2147483653" r:id="rId7"/>
    <p:sldLayoutId id="2147483652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ed Hat Display Black" panose="02010303040201060303" pitchFamily="2" charset="0"/>
          <a:ea typeface="Red Hat Display Black" panose="02010303040201060303" pitchFamily="2" charset="0"/>
          <a:cs typeface="Red Hat Display Black" panose="02010303040201060303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5"/>
          </a:solidFill>
          <a:latin typeface="Red Hat Display Black" panose="02010303040201060303" pitchFamily="2" charset="0"/>
          <a:ea typeface="Red Hat Display Black" panose="02010303040201060303" pitchFamily="2" charset="0"/>
          <a:cs typeface="Red Hat Display Black" panose="02010303040201060303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5"/>
          </a:solidFill>
          <a:latin typeface="Red Hat Display Black" panose="02010303040201060303" pitchFamily="2" charset="0"/>
          <a:ea typeface="Red Hat Display Black" panose="02010303040201060303" pitchFamily="2" charset="0"/>
          <a:cs typeface="Red Hat Display Black" panose="02010303040201060303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5"/>
          </a:solidFill>
          <a:latin typeface="Red Hat Display Black" panose="02010303040201060303" pitchFamily="2" charset="0"/>
          <a:ea typeface="Red Hat Display Black" panose="02010303040201060303" pitchFamily="2" charset="0"/>
          <a:cs typeface="Red Hat Display Black" panose="02010303040201060303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5"/>
          </a:solidFill>
          <a:latin typeface="Red Hat Display Black" panose="02010303040201060303" pitchFamily="2" charset="0"/>
          <a:ea typeface="Red Hat Display Black" panose="02010303040201060303" pitchFamily="2" charset="0"/>
          <a:cs typeface="Red Hat Display Black" panose="02010303040201060303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5"/>
          </a:solidFill>
          <a:latin typeface="Red Hat Display Black" panose="02010303040201060303" pitchFamily="2" charset="0"/>
          <a:ea typeface="Red Hat Display Black" panose="02010303040201060303" pitchFamily="2" charset="0"/>
          <a:cs typeface="Red Hat Display Black" panose="020103030402010603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7C28FD-0C50-A4BA-A8E8-4ADC2834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1616"/>
            <a:ext cx="10515600" cy="1962657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Recommended Practices </a:t>
            </a:r>
            <a:br>
              <a:rPr lang="en-US" dirty="0"/>
            </a:br>
            <a:r>
              <a:rPr lang="en-US" dirty="0"/>
              <a:t>for AI in MS&amp;T</a:t>
            </a:r>
            <a:br>
              <a:rPr lang="en-US" dirty="0"/>
            </a:br>
            <a:r>
              <a:rPr lang="en-US" sz="4000" dirty="0">
                <a:solidFill>
                  <a:srgbClr val="FFCC00"/>
                </a:solidFill>
              </a:rPr>
              <a:t>Thoughts for Consideration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8E374-2BF3-A672-25CE-FD5B0D8BB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400414"/>
            <a:ext cx="10515600" cy="22048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Robert A. Sottilare, Ph.D.</a:t>
            </a:r>
          </a:p>
          <a:p>
            <a:r>
              <a:rPr lang="en-US" dirty="0"/>
              <a:t>Vice President for Training &amp; Simulation Solutions</a:t>
            </a:r>
          </a:p>
          <a:p>
            <a:r>
              <a:rPr lang="en-US" dirty="0"/>
              <a:t>bob.sottilare@soartech.com</a:t>
            </a:r>
          </a:p>
          <a:p>
            <a:endParaRPr lang="en-US" dirty="0"/>
          </a:p>
          <a:p>
            <a:r>
              <a:rPr lang="en-US" dirty="0"/>
              <a:t>Presentation for the Congressional M&amp;S Leadership Summit 2025</a:t>
            </a:r>
          </a:p>
          <a:p>
            <a:r>
              <a:rPr lang="en-US" dirty="0"/>
              <a:t>Jacksonville, Florida – 18 February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6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7BA8B5-EB73-7260-3AD9-B69C5DF2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01" y="827928"/>
            <a:ext cx="10515600" cy="914400"/>
          </a:xfrm>
        </p:spPr>
        <p:txBody>
          <a:bodyPr/>
          <a:lstStyle/>
          <a:p>
            <a:r>
              <a:rPr lang="en-US" dirty="0"/>
              <a:t>SoarTech…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8186AF-79E0-6C47-DD8C-587FFC5DE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80" y="1817440"/>
            <a:ext cx="11853122" cy="1816589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en-US" sz="2000" i="0" dirty="0">
                <a:solidFill>
                  <a:srgbClr val="36394E"/>
                </a:solidFill>
                <a:effectLst/>
                <a:latin typeface="Archivo"/>
              </a:rPr>
              <a:t>A spin-off of the </a:t>
            </a:r>
            <a:r>
              <a:rPr lang="en-US" sz="2000" b="1" i="0" dirty="0">
                <a:solidFill>
                  <a:srgbClr val="36394E"/>
                </a:solidFill>
                <a:effectLst/>
                <a:latin typeface="Archivo"/>
              </a:rPr>
              <a:t>Artificial Intelligence (AI) Laboratory </a:t>
            </a:r>
            <a:r>
              <a:rPr lang="en-US" sz="2000" i="0" dirty="0">
                <a:solidFill>
                  <a:srgbClr val="36394E"/>
                </a:solidFill>
                <a:effectLst/>
                <a:latin typeface="Archivo"/>
              </a:rPr>
              <a:t>at the University of Michigan rooted in cognitive science and innovative multi-disciplinary research.</a:t>
            </a:r>
          </a:p>
          <a:p>
            <a:pPr algn="l" fontAlgn="base"/>
            <a:r>
              <a:rPr lang="en-US" sz="2000" b="1" dirty="0">
                <a:solidFill>
                  <a:srgbClr val="36394E"/>
                </a:solidFill>
                <a:latin typeface="Archivo"/>
              </a:rPr>
              <a:t>Nearly three decades </a:t>
            </a:r>
            <a:r>
              <a:rPr lang="en-US" sz="2000" dirty="0">
                <a:solidFill>
                  <a:srgbClr val="36394E"/>
                </a:solidFill>
                <a:latin typeface="Archivo"/>
              </a:rPr>
              <a:t>of developing AI approaches to the </a:t>
            </a:r>
            <a:r>
              <a:rPr lang="en-US" sz="2000" b="1" dirty="0">
                <a:solidFill>
                  <a:srgbClr val="36394E"/>
                </a:solidFill>
                <a:latin typeface="Archivo"/>
              </a:rPr>
              <a:t>military’s toughest training, simulation, C4I and autonom</a:t>
            </a:r>
            <a:r>
              <a:rPr lang="en-US" sz="2000" dirty="0">
                <a:solidFill>
                  <a:srgbClr val="36394E"/>
                </a:solidFill>
                <a:latin typeface="Archivo"/>
              </a:rPr>
              <a:t>y </a:t>
            </a:r>
            <a:r>
              <a:rPr lang="en-US" sz="2000" b="1" dirty="0">
                <a:solidFill>
                  <a:srgbClr val="36394E"/>
                </a:solidFill>
                <a:latin typeface="Archivo"/>
              </a:rPr>
              <a:t>challenges</a:t>
            </a:r>
            <a:r>
              <a:rPr lang="en-US" sz="2000" dirty="0">
                <a:solidFill>
                  <a:srgbClr val="36394E"/>
                </a:solidFill>
                <a:latin typeface="Archivo"/>
              </a:rPr>
              <a:t> </a:t>
            </a:r>
            <a:endParaRPr lang="en-US" sz="2000" i="0" dirty="0">
              <a:solidFill>
                <a:srgbClr val="36394E"/>
              </a:solidFill>
              <a:effectLst/>
              <a:latin typeface="Archiv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chivo"/>
              </a:rPr>
              <a:t>At SoarTech, we believe AI is most effective as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chivo"/>
              </a:rPr>
              <a:t>a force-multiplier for humans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chivo"/>
              </a:rPr>
              <a:t>. That is why we pride ourselves in combining knowledge leaders in research and engineering to create unique solutions that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chivo"/>
              </a:rPr>
              <a:t>save time, money, and lives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chivo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3EFD9B-7B81-66C6-AC75-9C0FF005F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53" y="3657354"/>
            <a:ext cx="8090093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4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4E2F6B-71F8-82EA-F79C-E8DD44BB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40" y="918805"/>
            <a:ext cx="8445421" cy="914400"/>
          </a:xfrm>
        </p:spPr>
        <p:txBody>
          <a:bodyPr/>
          <a:lstStyle/>
          <a:p>
            <a:r>
              <a:rPr lang="en-US" dirty="0"/>
              <a:t>A little bit about Bob…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18F11E-5BF5-D6CD-545F-A4ECA4EC5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48" y="1789044"/>
            <a:ext cx="9501808" cy="489005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VP for Training &amp; Simulation Solutions at SoarTech (previously Director of Learning Sciences)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Founding Director &amp; CTO, Army SFC Paul Ray Smith Simulation &amp; Training Technology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Former Chair of the Army Materiel Command’s Distributed Simulation Working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Chair, Live Instrumentation Working Group in support of IEEE 1278 DIS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Father of GIFT, an open-source adaptive instructional system (AIS) software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Founding Chairman of the Board &amp; Executive Director, IEEE AIS Consortium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Founding Chair, AIS Conference &amp; IEEE Project 2247 AIS Working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Over 40 years in the Training &amp; Learning Sciences field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Recipient of Lifetime Awards for Excellence in Modeling &amp; Simulation (Army &amp; NTSA)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Patent, High res. head mounted projection display for embedded training (US 7,525,735)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Doctorate in Modeling &amp; Simulation (M&amp;S) from UCF with a focus in Intelligent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Founding Editor of the Design Recommendations for Intelligent Tutoring Systems (ITS)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UCF Graduate Faculty Scholar &amp; former Adjunct Professor (ITS Theory &amp; Design)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Past Associate Editor for IEEE Transactions on Learning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Author of over 300 technical publications with 3400 citations (i-index = 63, h-index = 29)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112B1-5D9A-7199-C6ED-FFC4FEBB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520" y="1089121"/>
            <a:ext cx="1477144" cy="55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0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7BA8B5-EB73-7260-3AD9-B69C5DF2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918805"/>
            <a:ext cx="11880385" cy="914400"/>
          </a:xfrm>
        </p:spPr>
        <p:txBody>
          <a:bodyPr>
            <a:noAutofit/>
          </a:bodyPr>
          <a:lstStyle/>
          <a:p>
            <a:r>
              <a:rPr lang="en-US" sz="3600" dirty="0"/>
              <a:t>Indicators of legislative &amp; policy needs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8186AF-79E0-6C47-DD8C-587FFC5DE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01" y="1885596"/>
            <a:ext cx="11387404" cy="4742384"/>
          </a:xfrm>
        </p:spPr>
        <p:txBody>
          <a:bodyPr>
            <a:normAutofit/>
          </a:bodyPr>
          <a:lstStyle/>
          <a:p>
            <a:pPr fontAlgn="base"/>
            <a:r>
              <a:rPr lang="en-US" sz="2400" b="1" dirty="0">
                <a:solidFill>
                  <a:srgbClr val="7030A0"/>
                </a:solidFill>
                <a:latin typeface="Archivo"/>
              </a:rPr>
              <a:t>Legislative &amp; policy perspective (regulation, compliance, oversight, security)</a:t>
            </a:r>
            <a:endParaRPr lang="en-US" sz="2400" dirty="0">
              <a:solidFill>
                <a:srgbClr val="7030A0"/>
              </a:solidFill>
            </a:endParaRPr>
          </a:p>
          <a:p>
            <a:pPr algn="l" fontAlgn="base"/>
            <a:endParaRPr lang="en-US" sz="2400" b="1" i="0" dirty="0">
              <a:solidFill>
                <a:srgbClr val="36394E"/>
              </a:solidFill>
              <a:effectLst/>
              <a:latin typeface="Archivo"/>
            </a:endParaRPr>
          </a:p>
          <a:p>
            <a:pPr algn="l" fontAlgn="base"/>
            <a:endParaRPr lang="en-US" sz="2400" b="1" dirty="0">
              <a:solidFill>
                <a:srgbClr val="36394E"/>
              </a:solidFill>
              <a:latin typeface="Archivo"/>
            </a:endParaRPr>
          </a:p>
          <a:p>
            <a:pPr algn="l" fontAlgn="base"/>
            <a:endParaRPr lang="en-US" sz="2400" b="1" i="0" dirty="0">
              <a:solidFill>
                <a:srgbClr val="36394E"/>
              </a:solidFill>
              <a:effectLst/>
              <a:latin typeface="Archivo"/>
            </a:endParaRPr>
          </a:p>
          <a:p>
            <a:pPr algn="l" fontAlgn="base"/>
            <a:endParaRPr lang="en-US" sz="2400" b="1" i="0" dirty="0">
              <a:solidFill>
                <a:srgbClr val="36394E"/>
              </a:solidFill>
              <a:effectLst/>
              <a:latin typeface="Archivo"/>
            </a:endParaRPr>
          </a:p>
          <a:p>
            <a:pPr algn="l" fontAlgn="base"/>
            <a:r>
              <a:rPr lang="en-US" sz="2400" b="1" i="0" dirty="0">
                <a:solidFill>
                  <a:srgbClr val="36394E"/>
                </a:solidFill>
                <a:effectLst/>
                <a:latin typeface="Archivo"/>
              </a:rPr>
              <a:t>Stakeholder perspective (affordability, </a:t>
            </a:r>
            <a:r>
              <a:rPr lang="en-US" sz="2400" b="1" dirty="0">
                <a:solidFill>
                  <a:srgbClr val="36394E"/>
                </a:solidFill>
                <a:latin typeface="Archivo"/>
              </a:rPr>
              <a:t>t</a:t>
            </a:r>
            <a:r>
              <a:rPr lang="en-US" sz="2400" b="1" i="0" dirty="0">
                <a:solidFill>
                  <a:srgbClr val="36394E"/>
                </a:solidFill>
                <a:effectLst/>
                <a:latin typeface="Archivo"/>
              </a:rPr>
              <a:t>ransparency, trust, </a:t>
            </a:r>
            <a:r>
              <a:rPr lang="en-US" sz="2400" b="1" dirty="0">
                <a:solidFill>
                  <a:srgbClr val="36394E"/>
                </a:solidFill>
                <a:latin typeface="Archivo"/>
              </a:rPr>
              <a:t>s</a:t>
            </a:r>
            <a:r>
              <a:rPr lang="en-US" sz="2400" b="1" i="0" dirty="0">
                <a:solidFill>
                  <a:srgbClr val="36394E"/>
                </a:solidFill>
                <a:effectLst/>
                <a:latin typeface="Archivo"/>
              </a:rPr>
              <a:t>ustainability)</a:t>
            </a:r>
          </a:p>
          <a:p>
            <a:pPr algn="l" fontAlgn="base"/>
            <a:r>
              <a:rPr lang="en-US" sz="2400" b="1" dirty="0">
                <a:solidFill>
                  <a:srgbClr val="000D6B"/>
                </a:solidFill>
                <a:latin typeface="Archivo"/>
              </a:rPr>
              <a:t>User perspective (usability, reliability, bias, performance, safety)</a:t>
            </a:r>
          </a:p>
          <a:p>
            <a:pPr algn="l" fontAlgn="base"/>
            <a:r>
              <a:rPr lang="en-US" sz="2400" b="1" dirty="0">
                <a:solidFill>
                  <a:srgbClr val="36394E"/>
                </a:solidFill>
                <a:latin typeface="Archivo"/>
              </a:rPr>
              <a:t>Business perspective (ROI, growth, profit, innovation, scalability, market share)</a:t>
            </a:r>
          </a:p>
          <a:p>
            <a:pPr algn="l" fontAlgn="base"/>
            <a:r>
              <a:rPr lang="en-US" sz="2400" b="1" dirty="0">
                <a:solidFill>
                  <a:srgbClr val="000D6B"/>
                </a:solidFill>
                <a:latin typeface="Archivo"/>
              </a:rPr>
              <a:t>Developer perspective (agility, modularity, robustness, interoperability)</a:t>
            </a:r>
          </a:p>
          <a:p>
            <a:pPr algn="l" fontAlgn="base"/>
            <a:r>
              <a:rPr lang="en-US" sz="2400" b="1" dirty="0">
                <a:latin typeface="Archivo"/>
              </a:rPr>
              <a:t>Researcher perspective (novelty, rigor, discovery, insight) </a:t>
            </a:r>
          </a:p>
          <a:p>
            <a:pPr marL="0" indent="0" algn="l" fontAlgn="base">
              <a:buNone/>
            </a:pPr>
            <a:endParaRPr lang="en-US" sz="2400" b="1" dirty="0">
              <a:latin typeface="Archi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69574-E9A7-AE13-6B6F-C97A167591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229"/>
          <a:stretch/>
        </p:blipFill>
        <p:spPr>
          <a:xfrm>
            <a:off x="6253133" y="2585682"/>
            <a:ext cx="3256627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5B6D28-3E6A-A897-ACC8-6AC7F428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666" y="2418210"/>
            <a:ext cx="1574482" cy="1574482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35A72F02-0E14-38E9-3398-AA59946C9F45}"/>
              </a:ext>
            </a:extLst>
          </p:cNvPr>
          <p:cNvSpPr/>
          <p:nvPr/>
        </p:nvSpPr>
        <p:spPr>
          <a:xfrm rot="10800000">
            <a:off x="4367538" y="2521699"/>
            <a:ext cx="1728462" cy="14709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6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7BA8B5-EB73-7260-3AD9-B69C5DF2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01" y="918805"/>
            <a:ext cx="11620264" cy="914400"/>
          </a:xfrm>
        </p:spPr>
        <p:txBody>
          <a:bodyPr>
            <a:normAutofit/>
          </a:bodyPr>
          <a:lstStyle/>
          <a:p>
            <a:r>
              <a:rPr lang="en-US" dirty="0"/>
              <a:t>Recommended Policy for AI in MS&amp;T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8186AF-79E0-6C47-DD8C-587FFC5DE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01" y="1885596"/>
            <a:ext cx="11620264" cy="4742384"/>
          </a:xfrm>
        </p:spPr>
        <p:txBody>
          <a:bodyPr>
            <a:normAutofit/>
          </a:bodyPr>
          <a:lstStyle/>
          <a:p>
            <a:pPr fontAlgn="base"/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Stakeholder Collaboration</a:t>
            </a:r>
          </a:p>
          <a:p>
            <a:pPr algn="l" fontAlgn="base"/>
            <a:endParaRPr lang="en-US" sz="2000" b="1" i="0" dirty="0">
              <a:solidFill>
                <a:srgbClr val="36394E"/>
              </a:solidFill>
              <a:effectLst/>
              <a:latin typeface="Archivo"/>
            </a:endParaRPr>
          </a:p>
          <a:p>
            <a:pPr algn="l" fontAlgn="base"/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Balanced Regulatory Frameworks</a:t>
            </a:r>
          </a:p>
          <a:p>
            <a:pPr fontAlgn="base"/>
            <a:endParaRPr lang="en-US" sz="2000" b="1" i="0" dirty="0">
              <a:solidFill>
                <a:srgbClr val="36394E"/>
              </a:solidFill>
              <a:effectLst/>
              <a:latin typeface="Archivo"/>
            </a:endParaRPr>
          </a:p>
          <a:p>
            <a:pPr fontAlgn="base"/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Agile Policy Mechanisms</a:t>
            </a:r>
          </a:p>
          <a:p>
            <a:pPr fontAlgn="base"/>
            <a:endParaRPr lang="en-US" sz="2000" b="1" i="0" dirty="0">
              <a:solidFill>
                <a:srgbClr val="36394E"/>
              </a:solidFill>
              <a:effectLst/>
              <a:latin typeface="Archivo"/>
            </a:endParaRPr>
          </a:p>
          <a:p>
            <a:pPr fontAlgn="base"/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Robust Data Governance &amp; Interoperability Standards</a:t>
            </a:r>
          </a:p>
          <a:p>
            <a:pPr fontAlgn="base"/>
            <a:endParaRPr lang="en-US" sz="2000" b="1" i="0" dirty="0">
              <a:solidFill>
                <a:srgbClr val="36394E"/>
              </a:solidFill>
              <a:effectLst/>
              <a:latin typeface="Archivo"/>
            </a:endParaRPr>
          </a:p>
          <a:p>
            <a:pPr fontAlgn="base"/>
            <a:r>
              <a:rPr lang="en-US" b="1" i="0" dirty="0">
                <a:solidFill>
                  <a:srgbClr val="36394E"/>
                </a:solidFill>
                <a:effectLst/>
                <a:latin typeface="Archivo"/>
              </a:rPr>
              <a:t>Incentivize Research and Public-Private Partnerships</a:t>
            </a:r>
          </a:p>
        </p:txBody>
      </p:sp>
    </p:spTree>
    <p:extLst>
      <p:ext uri="{BB962C8B-B14F-4D97-AF65-F5344CB8AC3E}">
        <p14:creationId xmlns:p14="http://schemas.microsoft.com/office/powerpoint/2010/main" val="3812303959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Mode">
  <a:themeElements>
    <a:clrScheme name="Accelint-SoarTech Colors">
      <a:dk1>
        <a:srgbClr val="000000"/>
      </a:dk1>
      <a:lt1>
        <a:srgbClr val="FFFFFF"/>
      </a:lt1>
      <a:dk2>
        <a:srgbClr val="000D6B"/>
      </a:dk2>
      <a:lt2>
        <a:srgbClr val="015FB8"/>
      </a:lt2>
      <a:accent1>
        <a:srgbClr val="049BE0"/>
      </a:accent1>
      <a:accent2>
        <a:srgbClr val="3EDBC0"/>
      </a:accent2>
      <a:accent3>
        <a:srgbClr val="2C3B4D"/>
      </a:accent3>
      <a:accent4>
        <a:srgbClr val="0F9ED5"/>
      </a:accent4>
      <a:accent5>
        <a:srgbClr val="000000"/>
      </a:accent5>
      <a:accent6>
        <a:srgbClr val="FCFFFE"/>
      </a:accent6>
      <a:hlink>
        <a:srgbClr val="0000FF"/>
      </a:hlink>
      <a:folHlink>
        <a:srgbClr val="0000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arTech_Accelint_PPT_template" id="{2A4C3C3F-BD81-9D4B-9A1B-2E6A72AE88C0}" vid="{944F10FE-C11B-B542-AD78-53C6869C12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11bfbe-bb26-47bb-abf8-261857d0d3c2">
      <Terms xmlns="http://schemas.microsoft.com/office/infopath/2007/PartnerControls"/>
    </lcf76f155ced4ddcb4097134ff3c332f>
    <TaxCatchAll xmlns="b16f21a7-4afc-4e35-a265-7093629d48d8" xsi:nil="true"/>
    <SharedWithUsers xmlns="b16f21a7-4afc-4e35-a265-7093629d48d8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45FFD5088724BAE98B515BA0C53E0" ma:contentTypeVersion="15" ma:contentTypeDescription="Create a new document." ma:contentTypeScope="" ma:versionID="9c4b48b540dc7ee935898c349c2c6761">
  <xsd:schema xmlns:xsd="http://www.w3.org/2001/XMLSchema" xmlns:xs="http://www.w3.org/2001/XMLSchema" xmlns:p="http://schemas.microsoft.com/office/2006/metadata/properties" xmlns:ns2="5f11bfbe-bb26-47bb-abf8-261857d0d3c2" xmlns:ns3="b16f21a7-4afc-4e35-a265-7093629d48d8" targetNamespace="http://schemas.microsoft.com/office/2006/metadata/properties" ma:root="true" ma:fieldsID="c55add27066961539b7b8da7be77f5c5" ns2:_="" ns3:_="">
    <xsd:import namespace="5f11bfbe-bb26-47bb-abf8-261857d0d3c2"/>
    <xsd:import namespace="b16f21a7-4afc-4e35-a265-7093629d48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1bfbe-bb26-47bb-abf8-261857d0d3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67f3f87-a903-4c0c-a55c-8e5d00776b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f21a7-4afc-4e35-a265-7093629d48d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d8e7ecf-3323-4878-9a8a-956113eaae28}" ma:internalName="TaxCatchAll" ma:showField="CatchAllData" ma:web="b16f21a7-4afc-4e35-a265-7093629d48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F012FE-3EE5-4688-814E-920471AB3B4C}">
  <ds:schemaRefs>
    <ds:schemaRef ds:uri="http://schemas.microsoft.com/office/2006/documentManagement/types"/>
    <ds:schemaRef ds:uri="5f11bfbe-bb26-47bb-abf8-261857d0d3c2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b16f21a7-4afc-4e35-a265-7093629d48d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619732D-1065-4B59-9F4D-40C94C4E22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11bfbe-bb26-47bb-abf8-261857d0d3c2"/>
    <ds:schemaRef ds:uri="b16f21a7-4afc-4e35-a265-7093629d48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A306DC-3B61-4A87-A855-B1E982E4B5C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f0ebe55-f3ec-4242-809c-f668fcb02eee}" enabled="1" method="Privileged" siteId="{e8520b93-4e79-4c54-9a70-feb96b1116e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4564</TotalTime>
  <Words>727</Words>
  <Application>Microsoft Office PowerPoint</Application>
  <PresentationFormat>Widescreen</PresentationFormat>
  <Paragraphs>67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Archivo</vt:lpstr>
      <vt:lpstr>Arial</vt:lpstr>
      <vt:lpstr>Calibri</vt:lpstr>
      <vt:lpstr>Red Hat Display Black</vt:lpstr>
      <vt:lpstr>Light Mode</vt:lpstr>
      <vt:lpstr>Recommended Practices  for AI in MS&amp;T Thoughts for Consideration</vt:lpstr>
      <vt:lpstr>SoarTech…</vt:lpstr>
      <vt:lpstr>A little bit about Bob… </vt:lpstr>
      <vt:lpstr>Indicators of legislative &amp; policy needs</vt:lpstr>
      <vt:lpstr>Recommended Policy for AI in MS&amp;T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Sottilare</dc:creator>
  <cp:lastModifiedBy>Caitlyn Langelier</cp:lastModifiedBy>
  <cp:revision>63</cp:revision>
  <dcterms:created xsi:type="dcterms:W3CDTF">2024-12-19T04:16:29Z</dcterms:created>
  <dcterms:modified xsi:type="dcterms:W3CDTF">2025-02-14T15:56:39Z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0x01010069345FFD5088724BAE98B515BA0C53E0</vt:lpwstr>
  </property>
  <property fmtid="{D5CDD505-2E9C-101B-9397-08002B2CF9AE}" pid="3" name="MediaServiceImageTags">
    <vt:lpwstr/>
  </property>
  <property fmtid="{D5CDD505-2E9C-101B-9397-08002B2CF9AE}" pid="4" name="Order">
    <vt:r8>395500</vt:r8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